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52"/>
  </p:notesMasterIdLst>
  <p:sldIdLst>
    <p:sldId id="256" r:id="rId2"/>
    <p:sldId id="257" r:id="rId3"/>
    <p:sldId id="309" r:id="rId4"/>
    <p:sldId id="258" r:id="rId5"/>
    <p:sldId id="259" r:id="rId6"/>
    <p:sldId id="260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310" r:id="rId44"/>
    <p:sldId id="311" r:id="rId45"/>
    <p:sldId id="312" r:id="rId46"/>
    <p:sldId id="298" r:id="rId47"/>
    <p:sldId id="304" r:id="rId48"/>
    <p:sldId id="305" r:id="rId49"/>
    <p:sldId id="306" r:id="rId50"/>
    <p:sldId id="308" r:id="rId51"/>
  </p:sldIdLst>
  <p:sldSz cx="9144000" cy="5143500" type="screen16x9"/>
  <p:notesSz cx="6858000" cy="9144000"/>
  <p:embeddedFontLst>
    <p:embeddedFont>
      <p:font typeface="Proxima Nova" panose="020B0604020202020204" charset="0"/>
      <p:regular r:id="rId53"/>
      <p:bold r:id="rId54"/>
      <p:italic r:id="rId55"/>
      <p:boldItalic r:id="rId56"/>
    </p:embeddedFont>
    <p:embeddedFont>
      <p:font typeface="Consolas" panose="020B0609020204030204" pitchFamily="49" charset="0"/>
      <p:regular r:id="rId57"/>
      <p:bold r:id="rId58"/>
      <p:italic r:id="rId59"/>
      <p:boldItalic r:id="rId6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74683AA-42ED-454B-8E5B-4F5CAB7C8154}">
  <a:tblStyle styleId="{874683AA-42ED-454B-8E5B-4F5CAB7C8154}" styleName="Table_0">
    <a:wholeTbl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368" autoAdjust="0"/>
    <p:restoredTop sz="95358" autoAdjust="0"/>
  </p:normalViewPr>
  <p:slideViewPr>
    <p:cSldViewPr snapToGrid="0">
      <p:cViewPr varScale="1">
        <p:scale>
          <a:sx n="134" d="100"/>
          <a:sy n="134" d="100"/>
        </p:scale>
        <p:origin x="1026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3.fntdata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1.fntdata"/><Relationship Id="rId58" Type="http://schemas.openxmlformats.org/officeDocument/2006/relationships/font" Target="fonts/font6.fntdata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4.fntdata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7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2.fntdata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5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60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72717134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doughty.com/uploads/1/4/0/9/14095491/7242725_orig.jpg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giphy.com/gifs/lightning-WrmDZ1I5kn5ao" TargetMode="Externa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rtstation.com/artwork/ZxVox" TargetMode="External"/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 noRot="1" noChangeAspect="1"/>
          </p:cNvSpPr>
          <p:nvPr>
            <p:ph type="sldImg" idx="2"/>
          </p:nvPr>
        </p:nvSpPr>
        <p:spPr>
          <a:xfrm>
            <a:off x="381187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Shape 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74769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lang="en" sz="120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33757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Shape 1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79001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Shape 1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250411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Shape 1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9597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Shape 1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00412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Shape 1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20155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Shape 1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64397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Shape 1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50558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Shape 2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04593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Shape 2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651575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Shape 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505949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Shape 22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979607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Shape 2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8433108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Shape 2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1228809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Shape 2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66096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Shape 2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388249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Shape 2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4878384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Shape 2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http://www.ddoughty.com/uploads/1/4/0/9/14095491/7242725_orig.jpg</a:t>
            </a:r>
          </a:p>
          <a:p>
            <a:pPr lvl="0">
              <a:spcBef>
                <a:spcPts val="0"/>
              </a:spcBef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https://giphy.com/gifs/lightning-WrmDZ1I5kn5ao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826754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Shape 2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4613028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Shape 2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409205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Shape 300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Shape 3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98108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90675323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Shape 3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https://www.cs.ucsb.edu/~vigna/publications/2017_PAM_CollectingIPv6.pdf</a:t>
            </a:r>
          </a:p>
        </p:txBody>
      </p:sp>
    </p:spTree>
    <p:extLst>
      <p:ext uri="{BB962C8B-B14F-4D97-AF65-F5344CB8AC3E}">
        <p14:creationId xmlns:p14="http://schemas.microsoft.com/office/powerpoint/2010/main" val="134928758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hape 314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Shape 31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411609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Shape 321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Shape 3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2098598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Shape 328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Shape 32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793859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Shape 336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Shape 3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812856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Shape 34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Shape 3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685617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Shape 3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Shape 3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6281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Shape 36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Shape 3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731333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Shape 39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Shape 3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https://media.giphy.com/media/3o7btPCcdNniyf0ArS/source.gif</a:t>
            </a:r>
          </a:p>
        </p:txBody>
      </p:sp>
    </p:spTree>
    <p:extLst>
      <p:ext uri="{BB962C8B-B14F-4D97-AF65-F5344CB8AC3E}">
        <p14:creationId xmlns:p14="http://schemas.microsoft.com/office/powerpoint/2010/main" val="151901057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Shape 399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Shape 4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11510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Shape 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9575488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Shape 40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Shape 4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https://media.giphy.com/media/yUrUb9fYz6x7a/giphy.gif</a:t>
            </a:r>
          </a:p>
        </p:txBody>
      </p:sp>
    </p:spTree>
    <p:extLst>
      <p:ext uri="{BB962C8B-B14F-4D97-AF65-F5344CB8AC3E}">
        <p14:creationId xmlns:p14="http://schemas.microsoft.com/office/powerpoint/2010/main" val="348640338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Shape 417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Shape 4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7816200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Shape 42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Shape 42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917568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Shape 42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Shape 42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80869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Shape 42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Shape 42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923249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Shape 42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Shape 42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178596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Shape 4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Shape 4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406121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Shape 4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Shape 4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5611459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Shape 47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Shape 4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4101686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Shape 4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Shape 4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14808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Shape 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Image sources: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https://intl.aliyun.com/forum/read-499</a:t>
            </a:r>
          </a:p>
        </p:txBody>
      </p:sp>
    </p:spTree>
    <p:extLst>
      <p:ext uri="{BB962C8B-B14F-4D97-AF65-F5344CB8AC3E}">
        <p14:creationId xmlns:p14="http://schemas.microsoft.com/office/powerpoint/2010/main" val="139514937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Shape 495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Shape 4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https://www.artstation.com/artwork/ZxVox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57772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Shape 9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Image sources: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https://aws.amazon.com/lambda/</a:t>
            </a:r>
          </a:p>
        </p:txBody>
      </p:sp>
    </p:spTree>
    <p:extLst>
      <p:ext uri="{BB962C8B-B14F-4D97-AF65-F5344CB8AC3E}">
        <p14:creationId xmlns:p14="http://schemas.microsoft.com/office/powerpoint/2010/main" val="16775915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Shape 1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53910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Shape 11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496838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Shape 1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0726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hape 10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" name="Shape 11"/>
          <p:cNvSpPr txBox="1">
            <a:spLocks noGrp="1"/>
          </p:cNvSpPr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ubTitle" idx="1"/>
          </p:nvPr>
        </p:nvSpPr>
        <p:spPr>
          <a:xfrm>
            <a:off x="510450" y="3182312"/>
            <a:ext cx="8123100" cy="6300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 lang="en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title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>
              <a:spcBef>
                <a:spcPts val="0"/>
              </a:spcBef>
              <a:buSzPct val="100000"/>
              <a:defRPr sz="14000" b="1"/>
            </a:lvl1pPr>
            <a:lvl2pPr lvl="1" algn="ctr">
              <a:spcBef>
                <a:spcPts val="0"/>
              </a:spcBef>
              <a:buSzPct val="100000"/>
              <a:defRPr sz="14000" b="1"/>
            </a:lvl2pPr>
            <a:lvl3pPr lvl="2" algn="ctr">
              <a:spcBef>
                <a:spcPts val="0"/>
              </a:spcBef>
              <a:buSzPct val="100000"/>
              <a:defRPr sz="14000" b="1"/>
            </a:lvl3pPr>
            <a:lvl4pPr lvl="3" algn="ctr">
              <a:spcBef>
                <a:spcPts val="0"/>
              </a:spcBef>
              <a:buSzPct val="100000"/>
              <a:defRPr sz="14000" b="1"/>
            </a:lvl4pPr>
            <a:lvl5pPr lvl="4" algn="ctr">
              <a:spcBef>
                <a:spcPts val="0"/>
              </a:spcBef>
              <a:buSzPct val="100000"/>
              <a:defRPr sz="14000" b="1"/>
            </a:lvl5pPr>
            <a:lvl6pPr lvl="5" algn="ctr">
              <a:spcBef>
                <a:spcPts val="0"/>
              </a:spcBef>
              <a:buSzPct val="100000"/>
              <a:defRPr sz="14000" b="1"/>
            </a:lvl6pPr>
            <a:lvl7pPr lvl="6" algn="ctr">
              <a:spcBef>
                <a:spcPts val="0"/>
              </a:spcBef>
              <a:buSzPct val="100000"/>
              <a:defRPr sz="14000" b="1"/>
            </a:lvl7pPr>
            <a:lvl8pPr lvl="7" algn="ctr">
              <a:spcBef>
                <a:spcPts val="0"/>
              </a:spcBef>
              <a:buSzPct val="100000"/>
              <a:defRPr sz="14000" b="1"/>
            </a:lvl8pPr>
            <a:lvl9pPr lvl="8" algn="ctr">
              <a:spcBef>
                <a:spcPts val="0"/>
              </a:spcBef>
              <a:buSzPct val="100000"/>
              <a:defRPr sz="14000" b="1"/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body" idx="1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bg>
      <p:bgPr>
        <a:solidFill>
          <a:schemeClr val="dk1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hape 15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Shape 16"/>
          <p:cNvSpPr txBox="1">
            <a:spLocks noGrp="1"/>
          </p:cNvSpPr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 lang="en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bg>
      <p:bgPr>
        <a:solidFill>
          <a:schemeClr val="lt2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40" name="Shape 40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1" name="Shape 41"/>
          <p:cNvSpPr txBox="1">
            <a:spLocks noGrp="1"/>
          </p:cNvSpPr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subTitle" idx="1"/>
          </p:nvPr>
        </p:nvSpPr>
        <p:spPr>
          <a:xfrm>
            <a:off x="265500" y="2769000"/>
            <a:ext cx="4045200" cy="13455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 lang="en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ct val="100000"/>
              <a:buFont typeface="Proxima Nova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 lang="en" sz="1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github.com/extrabacon/python-shell" TargetMode="Externa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12" Type="http://schemas.openxmlformats.org/officeDocument/2006/relationships/image" Target="../media/image4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enturioninfosec.sg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linkedin.com/in/ryanbaxendale" TargetMode="External"/><Relationship Id="rId5" Type="http://schemas.openxmlformats.org/officeDocument/2006/relationships/hyperlink" Target="https://github.com/ryanbaxendale" TargetMode="External"/><Relationship Id="rId4" Type="http://schemas.openxmlformats.org/officeDocument/2006/relationships/hyperlink" Target="https://twitter.com/ryancancomputer" TargetMode="Externa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://www.play-with-docker.com/" TargetMode="External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Relationship Id="rId9" Type="http://schemas.openxmlformats.org/officeDocument/2006/relationships/hyperlink" Target="https://github.com/alexellis/faas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gi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serverlesscalc.com/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gif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a.ccc.de/v/33c3-8061-you_can_-j_reject_but_you_can_not_hide_global_scanning_of_the_ipv6_internet" TargetMode="External"/><Relationship Id="rId7" Type="http://schemas.openxmlformats.org/officeDocument/2006/relationships/hyperlink" Target="https://tools.ietf.org/html/rfc7707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7bits.nl/blog/posts/finding-v6-hosts-by-efficiently-mapping-ip6-arpa" TargetMode="External"/><Relationship Id="rId5" Type="http://schemas.openxmlformats.org/officeDocument/2006/relationships/hyperlink" Target="https://gitlab.inet.tu-berlin.de/ptr6scan/toolchain" TargetMode="External"/><Relationship Id="rId4" Type="http://schemas.openxmlformats.org/officeDocument/2006/relationships/hyperlink" Target="https://www.cs.ucsb.edu/~vigna/publications/2017_PAM_CollectingIPv6.pdf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lestic/lambdash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png"/><Relationship Id="rId4" Type="http://schemas.openxmlformats.org/officeDocument/2006/relationships/image" Target="../media/image2.gif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73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0.png"/><Relationship Id="rId5" Type="http://schemas.openxmlformats.org/officeDocument/2006/relationships/image" Target="../media/image71.png"/><Relationship Id="rId4" Type="http://schemas.openxmlformats.org/officeDocument/2006/relationships/image" Target="../media/image7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6.gi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gif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rustedsec/hardcidr" TargetMode="Externa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github.com/appsecco/bugcrowd-levelup-subdomain-enumeration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gif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lexellis/faas" TargetMode="Externa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2.jpg"/><Relationship Id="rId4" Type="http://schemas.openxmlformats.org/officeDocument/2006/relationships/image" Target="../media/image8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hyperlink" Target="https://github.com/airbnb/streamalert" TargetMode="External"/><Relationship Id="rId7" Type="http://schemas.openxmlformats.org/officeDocument/2006/relationships/hyperlink" Target="https://github.com/therefromhere/csp_lambda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github.com/davbo/lambda-csp-report-uri" TargetMode="External"/><Relationship Id="rId5" Type="http://schemas.openxmlformats.org/officeDocument/2006/relationships/hyperlink" Target="https://github.com/goadapp/goad" TargetMode="External"/><Relationship Id="rId10" Type="http://schemas.openxmlformats.org/officeDocument/2006/relationships/image" Target="../media/image12.png"/><Relationship Id="rId4" Type="http://schemas.openxmlformats.org/officeDocument/2006/relationships/hyperlink" Target="https://github.com/0x4D31/honeyLambda" TargetMode="External"/><Relationship Id="rId9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github.com/johnmccuk/cloudflare-ip-security-group-update" TargetMode="External"/><Relationship Id="rId5" Type="http://schemas.openxmlformats.org/officeDocument/2006/relationships/hyperlink" Target="https://github.com/ilijamt/lambda_security_group_manager" TargetMode="External"/><Relationship Id="rId4" Type="http://schemas.openxmlformats.org/officeDocument/2006/relationships/hyperlink" Target="https://github.com/marekq/aws-lambda-firewall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aws.amazon.com/answers/security/aws-waf-security-automations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Shape 59" descr="White cloud in front of dark blue star-filled sky"/>
          <p:cNvPicPr preferRelativeResize="0"/>
          <p:nvPr/>
        </p:nvPicPr>
        <p:blipFill rotWithShape="1">
          <a:blip r:embed="rId3">
            <a:alphaModFix/>
          </a:blip>
          <a:srcRect r="1719" b="17067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Shape 60"/>
          <p:cNvSpPr txBox="1">
            <a:spLocks noGrp="1"/>
          </p:cNvSpPr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0"/>
              <a:t>Microservices and FaaS for Offensive Security</a:t>
            </a:r>
          </a:p>
        </p:txBody>
      </p:sp>
      <p:sp>
        <p:nvSpPr>
          <p:cNvPr id="61" name="Shape 61"/>
          <p:cNvSpPr txBox="1">
            <a:spLocks noGrp="1"/>
          </p:cNvSpPr>
          <p:nvPr>
            <p:ph type="subTitle" idx="1"/>
          </p:nvPr>
        </p:nvSpPr>
        <p:spPr>
          <a:xfrm>
            <a:off x="510450" y="3182312"/>
            <a:ext cx="8123100" cy="630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Ryan Baxendale</a:t>
            </a:r>
          </a:p>
        </p:txBody>
      </p:sp>
      <p:sp>
        <p:nvSpPr>
          <p:cNvPr id="62" name="Shape 62"/>
          <p:cNvSpPr txBox="1">
            <a:spLocks noGrp="1"/>
          </p:cNvSpPr>
          <p:nvPr>
            <p:ph type="subTitle" idx="1"/>
          </p:nvPr>
        </p:nvSpPr>
        <p:spPr>
          <a:xfrm>
            <a:off x="510450" y="4370772"/>
            <a:ext cx="8123100" cy="5030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BSides Las Vegas (2017)</a:t>
            </a:r>
          </a:p>
        </p:txBody>
      </p:sp>
      <p:cxnSp>
        <p:nvCxnSpPr>
          <p:cNvPr id="63" name="Shape 63"/>
          <p:cNvCxnSpPr/>
          <p:nvPr/>
        </p:nvCxnSpPr>
        <p:spPr>
          <a:xfrm>
            <a:off x="615150" y="2998025"/>
            <a:ext cx="5004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lg" len="lg"/>
            <a:tailEnd type="none" w="lg" len="lg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Hello World from the Serverless cloud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/>
          <p:nvPr/>
        </p:nvSpPr>
        <p:spPr>
          <a:xfrm>
            <a:off x="2555550" y="3451250"/>
            <a:ext cx="4032900" cy="801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000"/>
              <a:t>Hello Serverless World</a:t>
            </a:r>
          </a:p>
        </p:txBody>
      </p:sp>
      <p:pic>
        <p:nvPicPr>
          <p:cNvPr id="140" name="Shape 140" descr="gcp.functions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00925"/>
            <a:ext cx="9143999" cy="23860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Shape 1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09437" y="152400"/>
            <a:ext cx="4925134" cy="848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Hello World on Google Cloud Functions (1/4)</a:t>
            </a:r>
          </a:p>
        </p:txBody>
      </p:sp>
      <p:pic>
        <p:nvPicPr>
          <p:cNvPr id="147" name="Shape 1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704712"/>
            <a:ext cx="4076700" cy="214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Shape 1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30475" y="1138550"/>
            <a:ext cx="3837552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Shape 149"/>
          <p:cNvSpPr txBox="1"/>
          <p:nvPr/>
        </p:nvSpPr>
        <p:spPr>
          <a:xfrm>
            <a:off x="379350" y="1185475"/>
            <a:ext cx="4054500" cy="1462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Support for Node.js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 i="1"/>
              <a:t>Run Python scripts from Node.js with simple (but efficient) inter-process communication through stdio</a:t>
            </a:r>
          </a:p>
          <a:p>
            <a:pPr lvl="0" rtl="0">
              <a:spcBef>
                <a:spcPts val="0"/>
              </a:spcBef>
              <a:buNone/>
            </a:pPr>
            <a:r>
              <a:rPr lang="en" u="sng">
                <a:solidFill>
                  <a:schemeClr val="hlink"/>
                </a:solidFill>
                <a:hlinkClick r:id="rId5"/>
              </a:rPr>
              <a:t>https://github.com/extrabacon/python-shell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Hello World on Google Cloud Functions (2/4)</a:t>
            </a:r>
          </a:p>
        </p:txBody>
      </p:sp>
      <p:pic>
        <p:nvPicPr>
          <p:cNvPr id="155" name="Shape 1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241250"/>
            <a:ext cx="3916499" cy="2429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Shape 1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3550" y="3857200"/>
            <a:ext cx="2886075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Shape 1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14000" y="1051575"/>
            <a:ext cx="3878505" cy="363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Shape 15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14000" y="4647075"/>
            <a:ext cx="997674" cy="34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Hello World on Google Cloud Functions (3/4)</a:t>
            </a:r>
          </a:p>
        </p:txBody>
      </p:sp>
      <p:pic>
        <p:nvPicPr>
          <p:cNvPr id="164" name="Shape 1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70125"/>
            <a:ext cx="2867025" cy="138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Shape 1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2703650"/>
            <a:ext cx="1181100" cy="35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Shape 1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3056075"/>
            <a:ext cx="1352550" cy="53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Shape 16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1700" y="3665675"/>
            <a:ext cx="4848225" cy="130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Shape 16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500250" y="1569600"/>
            <a:ext cx="2362200" cy="952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Shape 169"/>
          <p:cNvSpPr txBox="1"/>
          <p:nvPr/>
        </p:nvSpPr>
        <p:spPr>
          <a:xfrm>
            <a:off x="3424050" y="1123075"/>
            <a:ext cx="3973596" cy="308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$ npm install --save python-shell</a:t>
            </a:r>
          </a:p>
        </p:txBody>
      </p:sp>
      <p:sp>
        <p:nvSpPr>
          <p:cNvPr id="170" name="Shape 170"/>
          <p:cNvSpPr txBox="1"/>
          <p:nvPr/>
        </p:nvSpPr>
        <p:spPr>
          <a:xfrm>
            <a:off x="6100424" y="1948250"/>
            <a:ext cx="2796237" cy="60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$ mkdir python</a:t>
            </a:r>
          </a:p>
          <a:p>
            <a:pPr lvl="0" rtl="0">
              <a:spcBef>
                <a:spcPts val="0"/>
              </a:spcBef>
              <a:buNone/>
            </a:pP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$ touch python/worker.py</a:t>
            </a:r>
          </a:p>
        </p:txBody>
      </p:sp>
      <p:sp>
        <p:nvSpPr>
          <p:cNvPr id="171" name="Shape 171"/>
          <p:cNvSpPr txBox="1"/>
          <p:nvPr/>
        </p:nvSpPr>
        <p:spPr>
          <a:xfrm>
            <a:off x="5673925" y="3665682"/>
            <a:ext cx="2506200" cy="952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$ zip helloworld.zip -r python/ index.js package.json node_modules/</a:t>
            </a:r>
          </a:p>
        </p:txBody>
      </p:sp>
      <p:pic>
        <p:nvPicPr>
          <p:cNvPr id="172" name="Shape 17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223012" y="2727162"/>
            <a:ext cx="5819775" cy="733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Hello World on Google Cloud Functions (4/4)</a:t>
            </a:r>
          </a:p>
        </p:txBody>
      </p:sp>
      <p:pic>
        <p:nvPicPr>
          <p:cNvPr id="178" name="Shape 1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355024"/>
            <a:ext cx="3839921" cy="1787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Shape 1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687" y="3224950"/>
            <a:ext cx="590550" cy="3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Shape 180"/>
          <p:cNvPicPr preferRelativeResize="0"/>
          <p:nvPr/>
        </p:nvPicPr>
        <p:blipFill rotWithShape="1">
          <a:blip r:embed="rId5">
            <a:alphaModFix/>
          </a:blip>
          <a:srcRect b="65327"/>
          <a:stretch/>
        </p:blipFill>
        <p:spPr>
          <a:xfrm>
            <a:off x="4555575" y="1017725"/>
            <a:ext cx="4276725" cy="129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Shape 181"/>
          <p:cNvPicPr preferRelativeResize="0"/>
          <p:nvPr/>
        </p:nvPicPr>
        <p:blipFill rotWithShape="1">
          <a:blip r:embed="rId6">
            <a:alphaModFix/>
          </a:blip>
          <a:srcRect r="24161"/>
          <a:stretch/>
        </p:blipFill>
        <p:spPr>
          <a:xfrm>
            <a:off x="311700" y="3683175"/>
            <a:ext cx="3874380" cy="572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Shape 182"/>
          <p:cNvPicPr preferRelativeResize="0"/>
          <p:nvPr/>
        </p:nvPicPr>
        <p:blipFill rotWithShape="1">
          <a:blip r:embed="rId5">
            <a:alphaModFix/>
          </a:blip>
          <a:srcRect t="75782"/>
          <a:stretch/>
        </p:blipFill>
        <p:spPr>
          <a:xfrm>
            <a:off x="4555575" y="2315625"/>
            <a:ext cx="4276725" cy="906525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Shape 183"/>
          <p:cNvSpPr txBox="1"/>
          <p:nvPr/>
        </p:nvSpPr>
        <p:spPr>
          <a:xfrm>
            <a:off x="4947400" y="3683175"/>
            <a:ext cx="3641964" cy="68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/>
              <a:t>IP address is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dirty="0"/>
              <a:t>2600:1900:2000:1c:400::10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 txBox="1"/>
          <p:nvPr/>
        </p:nvSpPr>
        <p:spPr>
          <a:xfrm>
            <a:off x="2555550" y="3451250"/>
            <a:ext cx="4032900" cy="801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000"/>
              <a:t>Hello Serverless World</a:t>
            </a:r>
          </a:p>
        </p:txBody>
      </p:sp>
      <p:pic>
        <p:nvPicPr>
          <p:cNvPr id="189" name="Shape 1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67350"/>
            <a:ext cx="9143998" cy="19699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Hello World on IBM OpenWhisk (1/2)</a:t>
            </a:r>
          </a:p>
        </p:txBody>
      </p:sp>
      <p:pic>
        <p:nvPicPr>
          <p:cNvPr id="195" name="Shape 1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242625"/>
            <a:ext cx="3000975" cy="3530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Shape 1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769000"/>
            <a:ext cx="3000974" cy="1268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Shape 19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3161725"/>
            <a:ext cx="1582224" cy="1867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Shape 19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93925" y="3885772"/>
            <a:ext cx="1396251" cy="35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Shape 19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94249" y="1162225"/>
            <a:ext cx="3639925" cy="1443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Shape 20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353700" y="2650200"/>
            <a:ext cx="2713724" cy="1117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Shape 20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100546" y="2681646"/>
            <a:ext cx="2957974" cy="64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Shape 20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382480" y="3775389"/>
            <a:ext cx="2713725" cy="5400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Shape 20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159726" y="3788360"/>
            <a:ext cx="2700250" cy="54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Shape 204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879874" y="4378085"/>
            <a:ext cx="4486274" cy="47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Hello World on IBM OpenWhisk (2/2)</a:t>
            </a:r>
          </a:p>
        </p:txBody>
      </p:sp>
      <p:pic>
        <p:nvPicPr>
          <p:cNvPr id="210" name="Shape 2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948325"/>
            <a:ext cx="1381125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Shape 2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96875" y="2957850"/>
            <a:ext cx="1714500" cy="438150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Shape 212"/>
          <p:cNvSpPr txBox="1"/>
          <p:nvPr/>
        </p:nvSpPr>
        <p:spPr>
          <a:xfrm>
            <a:off x="311700" y="1017725"/>
            <a:ext cx="1224900" cy="39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Python3</a:t>
            </a:r>
          </a:p>
        </p:txBody>
      </p:sp>
      <p:pic>
        <p:nvPicPr>
          <p:cNvPr id="213" name="Shape 2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1478350"/>
            <a:ext cx="5084875" cy="1303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Shape 2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14925" y="1162200"/>
            <a:ext cx="2580374" cy="2544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Shape 2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344260" y="3812275"/>
            <a:ext cx="5951039" cy="395100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Shape 216"/>
          <p:cNvSpPr txBox="1"/>
          <p:nvPr/>
        </p:nvSpPr>
        <p:spPr>
          <a:xfrm>
            <a:off x="4575925" y="4313050"/>
            <a:ext cx="3153300" cy="43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IP address is 169.46.101.173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 txBox="1"/>
          <p:nvPr/>
        </p:nvSpPr>
        <p:spPr>
          <a:xfrm>
            <a:off x="2555550" y="3575475"/>
            <a:ext cx="4032900" cy="801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000"/>
              <a:t>Hello Serverless World</a:t>
            </a:r>
          </a:p>
          <a:p>
            <a:pPr lvl="0" algn="ctr" rtl="0">
              <a:spcBef>
                <a:spcPts val="0"/>
              </a:spcBef>
              <a:buNone/>
            </a:pPr>
            <a:endParaRPr sz="3000"/>
          </a:p>
        </p:txBody>
      </p:sp>
      <p:pic>
        <p:nvPicPr>
          <p:cNvPr id="222" name="Shape 2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1524" y="0"/>
            <a:ext cx="5820950" cy="362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Shape 223"/>
          <p:cNvPicPr preferRelativeResize="0"/>
          <p:nvPr/>
        </p:nvPicPr>
        <p:blipFill rotWithShape="1">
          <a:blip r:embed="rId4">
            <a:alphaModFix/>
          </a:blip>
          <a:srcRect r="5015"/>
          <a:stretch/>
        </p:blipFill>
        <p:spPr>
          <a:xfrm>
            <a:off x="1202425" y="4394175"/>
            <a:ext cx="6739149" cy="58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$ whoami</a:t>
            </a:r>
          </a:p>
        </p:txBody>
      </p:sp>
      <p:sp>
        <p:nvSpPr>
          <p:cNvPr id="69" name="Shape 6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Ryan Baxendale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Penetration Tester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Centurion Information Security Pte Ltd - </a:t>
            </a:r>
            <a:r>
              <a:rPr lang="en" u="sng" dirty="0">
                <a:solidFill>
                  <a:schemeClr val="hlink"/>
                </a:solidFill>
                <a:hlinkClick r:id="rId3"/>
              </a:rPr>
              <a:t>www.centurioninfosec.sg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Singapore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u="sng" dirty="0">
                <a:solidFill>
                  <a:schemeClr val="hlink"/>
                </a:solidFill>
                <a:hlinkClick r:id="rId4"/>
              </a:rPr>
              <a:t>twitter.com/ryancancomputer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u="sng" dirty="0">
                <a:solidFill>
                  <a:schemeClr val="hlink"/>
                </a:solidFill>
                <a:hlinkClick r:id="rId5"/>
              </a:rPr>
              <a:t>github.com/ryanbaxendale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u="sng" dirty="0">
                <a:solidFill>
                  <a:schemeClr val="hlink"/>
                </a:solidFill>
                <a:hlinkClick r:id="rId6"/>
              </a:rPr>
              <a:t>linkedin.com/in/ryanbaxendale</a:t>
            </a:r>
            <a:r>
              <a:rPr lang="en" dirty="0"/>
              <a:t> </a:t>
            </a:r>
          </a:p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Hello World on Play with Docker</a:t>
            </a:r>
          </a:p>
        </p:txBody>
      </p:sp>
      <p:pic>
        <p:nvPicPr>
          <p:cNvPr id="229" name="Shape 2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7024" y="2113200"/>
            <a:ext cx="1893300" cy="144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Shape 2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7025" y="3559225"/>
            <a:ext cx="3240629" cy="1446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Shape 2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66274" y="1338424"/>
            <a:ext cx="4466024" cy="1343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Shape 2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73950" y="2831900"/>
            <a:ext cx="2617613" cy="537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Shape 2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847282" y="2831900"/>
            <a:ext cx="1985017" cy="537300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Shape 234"/>
          <p:cNvSpPr txBox="1"/>
          <p:nvPr/>
        </p:nvSpPr>
        <p:spPr>
          <a:xfrm>
            <a:off x="3297750" y="3366025"/>
            <a:ext cx="4173000" cy="53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$ dig +short -x 34.206.199.2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ec2-34-206-199-2.compute-1.amazonaws.com.</a:t>
            </a:r>
          </a:p>
        </p:txBody>
      </p:sp>
      <p:sp>
        <p:nvSpPr>
          <p:cNvPr id="235" name="Shape 235"/>
          <p:cNvSpPr txBox="1"/>
          <p:nvPr/>
        </p:nvSpPr>
        <p:spPr>
          <a:xfrm>
            <a:off x="5382075" y="4022725"/>
            <a:ext cx="3208800" cy="79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+Anonymous (no account)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-time limited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-captcha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36" name="Shape 236"/>
          <p:cNvSpPr txBox="1"/>
          <p:nvPr/>
        </p:nvSpPr>
        <p:spPr>
          <a:xfrm>
            <a:off x="311700" y="1073775"/>
            <a:ext cx="4054500" cy="1039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Hosted: </a:t>
            </a:r>
            <a:r>
              <a:rPr lang="en" u="sng">
                <a:solidFill>
                  <a:schemeClr val="hlink"/>
                </a:solidFill>
                <a:hlinkClick r:id="rId8"/>
              </a:rPr>
              <a:t>http://www.play-with-docker.com/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Build your own: </a:t>
            </a:r>
            <a:r>
              <a:rPr lang="en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9"/>
              </a:rPr>
              <a:t>https://github.com/alexellis/faas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A serverless framework for Docker</a:t>
            </a:r>
          </a:p>
          <a:p>
            <a:pPr lvl="0" rtl="0">
              <a:spcBef>
                <a:spcPts val="0"/>
              </a:spcBef>
              <a:buNone/>
            </a:pPr>
            <a:endParaRPr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Shape 2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0687" y="932837"/>
            <a:ext cx="4682625" cy="3277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Cost</a:t>
            </a:r>
          </a:p>
        </p:txBody>
      </p:sp>
      <p:sp>
        <p:nvSpPr>
          <p:cNvPr id="247" name="Shape 24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Simple Hello World function to get current IP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http://serverlesscalc.com/</a:t>
            </a:r>
            <a:r>
              <a:rPr lang="en"/>
              <a:t> </a:t>
            </a:r>
          </a:p>
        </p:txBody>
      </p:sp>
      <p:sp>
        <p:nvSpPr>
          <p:cNvPr id="248" name="Shape 248"/>
          <p:cNvSpPr txBox="1">
            <a:spLocks noGrp="1"/>
          </p:cNvSpPr>
          <p:nvPr>
            <p:ph type="body" idx="2"/>
          </p:nvPr>
        </p:nvSpPr>
        <p:spPr>
          <a:xfrm>
            <a:off x="4588725" y="824225"/>
            <a:ext cx="4243500" cy="1742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AWS: “</a:t>
            </a:r>
            <a:r>
              <a:rPr lang="en" b="1" dirty="0"/>
              <a:t>1M free requests per month and 400,000 GB-seconds of compute time per month</a:t>
            </a:r>
            <a:r>
              <a:rPr lang="en" dirty="0"/>
              <a:t>”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128 MB = 3,200,000 free seconds per month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Then $0.000000208 per 100ms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300ms - 10 </a:t>
            </a:r>
            <a:r>
              <a:rPr lang="en" dirty="0"/>
              <a:t>million executions for $1.80</a:t>
            </a:r>
          </a:p>
        </p:txBody>
      </p:sp>
      <p:pic>
        <p:nvPicPr>
          <p:cNvPr id="249" name="Shape 2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7899" y="1916725"/>
            <a:ext cx="3732375" cy="2699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Shape 2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11599" y="2566449"/>
            <a:ext cx="4652034" cy="2002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FaaS support by region</a:t>
            </a:r>
          </a:p>
        </p:txBody>
      </p:sp>
      <p:sp>
        <p:nvSpPr>
          <p:cNvPr id="256" name="Shape 25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153600" cy="3747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u="sng" dirty="0"/>
              <a:t>AWS</a:t>
            </a:r>
          </a:p>
          <a:p>
            <a: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" dirty="0"/>
              <a:t>US East (N. Virginia)</a:t>
            </a:r>
          </a:p>
          <a:p>
            <a: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" dirty="0"/>
              <a:t>US East (Ohio)</a:t>
            </a:r>
          </a:p>
          <a:p>
            <a: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" dirty="0"/>
              <a:t>US West (N. California)</a:t>
            </a:r>
          </a:p>
          <a:p>
            <a: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" dirty="0"/>
              <a:t>US West (Oregon)</a:t>
            </a:r>
          </a:p>
          <a:p>
            <a: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" dirty="0"/>
              <a:t>Canada (Central)</a:t>
            </a:r>
          </a:p>
          <a:p>
            <a: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" dirty="0"/>
              <a:t>EU (Ireland)</a:t>
            </a:r>
          </a:p>
          <a:p>
            <a: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" dirty="0"/>
              <a:t>EU (Frankfurt)</a:t>
            </a:r>
          </a:p>
          <a:p>
            <a: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" dirty="0"/>
              <a:t>EU (London)</a:t>
            </a:r>
          </a:p>
          <a:p>
            <a: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" dirty="0"/>
              <a:t>Asia Pacific (Singapore)</a:t>
            </a:r>
          </a:p>
          <a:p>
            <a: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" dirty="0"/>
              <a:t>Asia Pacific (Sydney)</a:t>
            </a:r>
          </a:p>
          <a:p>
            <a: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" dirty="0"/>
              <a:t>Asia Pacific (Seoul)</a:t>
            </a:r>
          </a:p>
          <a:p>
            <a: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" dirty="0"/>
              <a:t>Asia Pacific (Tokyo)</a:t>
            </a:r>
          </a:p>
          <a:p>
            <a: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" dirty="0"/>
              <a:t>Asia Pacific (Mumbai)</a:t>
            </a:r>
          </a:p>
          <a:p>
            <a: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" dirty="0"/>
              <a:t>South America (São Paulo)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57" name="Shape 257"/>
          <p:cNvSpPr txBox="1">
            <a:spLocks noGrp="1"/>
          </p:cNvSpPr>
          <p:nvPr>
            <p:ph type="body" idx="2"/>
          </p:nvPr>
        </p:nvSpPr>
        <p:spPr>
          <a:xfrm>
            <a:off x="3465300" y="1152475"/>
            <a:ext cx="1995900" cy="3747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Azure</a:t>
            </a:r>
          </a:p>
          <a:p>
            <a: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"/>
              <a:t>East US</a:t>
            </a:r>
          </a:p>
          <a:p>
            <a: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"/>
              <a:t>East US 2</a:t>
            </a:r>
          </a:p>
          <a:p>
            <a: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"/>
              <a:t>West US</a:t>
            </a:r>
          </a:p>
          <a:p>
            <a: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"/>
              <a:t>West US 2</a:t>
            </a:r>
          </a:p>
          <a:p>
            <a: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"/>
              <a:t>South Central US</a:t>
            </a:r>
          </a:p>
          <a:p>
            <a: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"/>
              <a:t>North Central US</a:t>
            </a:r>
          </a:p>
          <a:p>
            <a: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"/>
              <a:t>Central US</a:t>
            </a:r>
          </a:p>
          <a:p>
            <a: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"/>
              <a:t>Canada Central</a:t>
            </a:r>
          </a:p>
          <a:p>
            <a: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"/>
              <a:t>Canada East</a:t>
            </a:r>
          </a:p>
          <a:p>
            <a: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"/>
              <a:t>North Europe</a:t>
            </a:r>
          </a:p>
          <a:p>
            <a: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"/>
              <a:t>West Europe</a:t>
            </a:r>
          </a:p>
          <a:p>
            <a: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"/>
              <a:t>UK West</a:t>
            </a:r>
          </a:p>
          <a:p>
            <a: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"/>
              <a:t>UK South</a:t>
            </a:r>
          </a:p>
          <a:p>
            <a: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"/>
              <a:t>Southeast Asia</a:t>
            </a:r>
          </a:p>
          <a:p>
            <a: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"/>
              <a:t>East Asia</a:t>
            </a:r>
          </a:p>
          <a:p>
            <a: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"/>
              <a:t>Japan West</a:t>
            </a:r>
          </a:p>
        </p:txBody>
      </p:sp>
      <p:sp>
        <p:nvSpPr>
          <p:cNvPr id="258" name="Shape 258"/>
          <p:cNvSpPr txBox="1">
            <a:spLocks noGrp="1"/>
          </p:cNvSpPr>
          <p:nvPr>
            <p:ph type="body" idx="2"/>
          </p:nvPr>
        </p:nvSpPr>
        <p:spPr>
          <a:xfrm>
            <a:off x="5918399" y="1152475"/>
            <a:ext cx="2783149" cy="3747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u="sng" dirty="0"/>
              <a:t>Azure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17.	Japan East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18.	Brazil South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19.	Australia East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20.	Australia Southeast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22.	Central India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23.	South India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u="sng" dirty="0"/>
              <a:t>IBM</a:t>
            </a:r>
          </a:p>
          <a:p>
            <a: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" dirty="0"/>
              <a:t>US South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u="sng" dirty="0"/>
              <a:t>Google</a:t>
            </a:r>
          </a:p>
          <a:p>
            <a: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" dirty="0"/>
              <a:t>IOWA (us-central1)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u="sng" dirty="0"/>
              <a:t>Play with Docker</a:t>
            </a:r>
          </a:p>
          <a:p>
            <a: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" dirty="0"/>
              <a:t>(AWS)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Overview</a:t>
            </a:r>
          </a:p>
        </p:txBody>
      </p:sp>
      <p:graphicFrame>
        <p:nvGraphicFramePr>
          <p:cNvPr id="264" name="Shape 264"/>
          <p:cNvGraphicFramePr/>
          <p:nvPr>
            <p:extLst>
              <p:ext uri="{D42A27DB-BD31-4B8C-83A1-F6EECF244321}">
                <p14:modId xmlns:p14="http://schemas.microsoft.com/office/powerpoint/2010/main" val="87789446"/>
              </p:ext>
            </p:extLst>
          </p:nvPr>
        </p:nvGraphicFramePr>
        <p:xfrm>
          <a:off x="428687" y="1132584"/>
          <a:ext cx="8443000" cy="3281575"/>
        </p:xfrm>
        <a:graphic>
          <a:graphicData uri="http://schemas.openxmlformats.org/drawingml/2006/table">
            <a:tbl>
              <a:tblPr>
                <a:noFill/>
                <a:tableStyleId>{874683AA-42ED-454B-8E5B-4F5CAB7C8154}</a:tableStyleId>
              </a:tblPr>
              <a:tblGrid>
                <a:gridCol w="1211300"/>
                <a:gridCol w="1136200"/>
                <a:gridCol w="1515450"/>
                <a:gridCol w="2440200"/>
                <a:gridCol w="2139850"/>
              </a:tblGrid>
              <a:tr h="404325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dirty="0">
                        <a:solidFill>
                          <a:schemeClr val="accent3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b="1">
                          <a:solidFill>
                            <a:schemeClr val="accent3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Google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b="1">
                          <a:solidFill>
                            <a:schemeClr val="accent3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IBM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b="1">
                          <a:solidFill>
                            <a:schemeClr val="accent3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AWS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b="1">
                          <a:solidFill>
                            <a:schemeClr val="accent3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Azure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0425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b="1">
                          <a:solidFill>
                            <a:schemeClr val="accent3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Regions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chemeClr val="accent3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chemeClr val="accent3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b="1" u="sng">
                          <a:solidFill>
                            <a:schemeClr val="accent3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14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b="1" u="sng">
                          <a:solidFill>
                            <a:schemeClr val="accent3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23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7545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b="1">
                          <a:solidFill>
                            <a:schemeClr val="accent3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Language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chemeClr val="accent3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Node.js</a:t>
                      </a:r>
                    </a:p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chemeClr val="accent3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(Python)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b="1" u="sng">
                          <a:solidFill>
                            <a:schemeClr val="accent3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Docker</a:t>
                      </a:r>
                    </a:p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chemeClr val="accent3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Node.js 6</a:t>
                      </a:r>
                    </a:p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chemeClr val="accent3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Python 3</a:t>
                      </a:r>
                    </a:p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chemeClr val="accent3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Swift 3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chemeClr val="accent3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Edge Node.js 4.3</a:t>
                      </a:r>
                    </a:p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chemeClr val="accent3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Node.js 4.3</a:t>
                      </a:r>
                    </a:p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chemeClr val="accent3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Node.js 6.10</a:t>
                      </a:r>
                    </a:p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chemeClr val="accent3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Python 2.7</a:t>
                      </a:r>
                    </a:p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chemeClr val="accent3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Python 3.6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chemeClr val="accent3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Bash, Batch</a:t>
                      </a:r>
                    </a:p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chemeClr val="accent3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C#, F#</a:t>
                      </a:r>
                    </a:p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chemeClr val="accent3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JavaScript</a:t>
                      </a:r>
                    </a:p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chemeClr val="accent3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Php, PowerShell</a:t>
                      </a:r>
                    </a:p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chemeClr val="accent3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Python, TypeScript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2810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b="1">
                          <a:solidFill>
                            <a:schemeClr val="accent3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OS (Python)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chemeClr val="accent3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Linux</a:t>
                      </a:r>
                    </a:p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chemeClr val="accent3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Debian 8.8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chemeClr val="accent3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Linux</a:t>
                      </a:r>
                    </a:p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chemeClr val="accent3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Ubuntu 14.04.1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chemeClr val="accent3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Linux</a:t>
                      </a:r>
                    </a:p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chemeClr val="accent3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4.4.51-40.60.amzn1.x86_64</a:t>
                      </a:r>
                    </a:p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>
                        <a:solidFill>
                          <a:schemeClr val="accent3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b="1" dirty="0">
                          <a:solidFill>
                            <a:schemeClr val="accent3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Windows Server 2012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9075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b="1">
                          <a:solidFill>
                            <a:schemeClr val="accent3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Network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b="1" u="sng">
                          <a:solidFill>
                            <a:schemeClr val="accent3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IPv6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chemeClr val="accent3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IPv4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chemeClr val="accent3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IPv4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chemeClr val="accent3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IPv4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Advantages</a:t>
            </a:r>
          </a:p>
        </p:txBody>
      </p:sp>
      <p:sp>
        <p:nvSpPr>
          <p:cNvPr id="270" name="Shape 27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18429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 sz="1800"/>
              <a:t>Low cost (“free”)</a:t>
            </a:r>
          </a:p>
          <a:p>
            <a:pPr marL="914400" lvl="1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en" sz="1800"/>
              <a:t>Sign up credit</a:t>
            </a:r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 sz="1800"/>
              <a:t>Unspecified source IP addresses</a:t>
            </a:r>
          </a:p>
          <a:p>
            <a:pPr marL="914400" lvl="1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en" sz="1800"/>
              <a:t>Possibly low attribution</a:t>
            </a:r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 sz="1800"/>
              <a:t>Global data centers</a:t>
            </a:r>
          </a:p>
          <a:p>
            <a:pPr marL="914400" lvl="1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en" sz="1800"/>
              <a:t>China</a:t>
            </a:r>
          </a:p>
        </p:txBody>
      </p:sp>
      <p:pic>
        <p:nvPicPr>
          <p:cNvPr id="271" name="Shape 2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7575" y="102534"/>
            <a:ext cx="3734726" cy="17715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Shape 2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4287" y="3294199"/>
            <a:ext cx="3734724" cy="159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Shape 27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97574" y="3659127"/>
            <a:ext cx="3734724" cy="14160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Shape 27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97574" y="1874075"/>
            <a:ext cx="3734725" cy="1785046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Shape 275"/>
          <p:cNvSpPr txBox="1"/>
          <p:nvPr/>
        </p:nvSpPr>
        <p:spPr>
          <a:xfrm>
            <a:off x="7899600" y="1874075"/>
            <a:ext cx="9327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AWS</a:t>
            </a:r>
          </a:p>
        </p:txBody>
      </p:sp>
      <p:sp>
        <p:nvSpPr>
          <p:cNvPr id="276" name="Shape 276"/>
          <p:cNvSpPr txBox="1"/>
          <p:nvPr/>
        </p:nvSpPr>
        <p:spPr>
          <a:xfrm>
            <a:off x="7531750" y="3615475"/>
            <a:ext cx="13005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IBM Bluemix</a:t>
            </a:r>
          </a:p>
        </p:txBody>
      </p:sp>
      <p:sp>
        <p:nvSpPr>
          <p:cNvPr id="277" name="Shape 277"/>
          <p:cNvSpPr txBox="1"/>
          <p:nvPr/>
        </p:nvSpPr>
        <p:spPr>
          <a:xfrm>
            <a:off x="3246312" y="3294200"/>
            <a:ext cx="9327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Google</a:t>
            </a:r>
          </a:p>
        </p:txBody>
      </p:sp>
      <p:sp>
        <p:nvSpPr>
          <p:cNvPr id="278" name="Shape 278"/>
          <p:cNvSpPr txBox="1"/>
          <p:nvPr/>
        </p:nvSpPr>
        <p:spPr>
          <a:xfrm>
            <a:off x="7899600" y="102525"/>
            <a:ext cx="9327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Azure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 txBox="1">
            <a:spLocks noGrp="1"/>
          </p:cNvSpPr>
          <p:nvPr>
            <p:ph type="title"/>
          </p:nvPr>
        </p:nvSpPr>
        <p:spPr>
          <a:xfrm>
            <a:off x="510450" y="2989975"/>
            <a:ext cx="8123100" cy="1886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Project Thunderstruck</a:t>
            </a:r>
          </a:p>
          <a:p>
            <a:pPr lvl="0">
              <a:spcBef>
                <a:spcPts val="0"/>
              </a:spcBef>
              <a:buNone/>
            </a:pPr>
            <a:endParaRPr sz="2400"/>
          </a:p>
          <a:p>
            <a:pPr lvl="0">
              <a:spcBef>
                <a:spcPts val="0"/>
              </a:spcBef>
              <a:buNone/>
            </a:pPr>
            <a:r>
              <a:rPr lang="en" sz="2400"/>
              <a:t>Finding use cases for FaaS in offensive security</a:t>
            </a:r>
          </a:p>
        </p:txBody>
      </p:sp>
      <p:pic>
        <p:nvPicPr>
          <p:cNvPr id="284" name="Shape 2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450" y="507000"/>
            <a:ext cx="3551800" cy="219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Shape 2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85814" y="507000"/>
            <a:ext cx="4347735" cy="219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Shape 29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Project Thunderstruck</a:t>
            </a:r>
          </a:p>
        </p:txBody>
      </p:sp>
      <p:sp>
        <p:nvSpPr>
          <p:cNvPr id="291" name="Shape 29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Finding use cases for FaaS in offensive security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Explore different cloud service providers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Try to get </a:t>
            </a:r>
            <a:r>
              <a:rPr lang="en" i="1"/>
              <a:t>supercomputer</a:t>
            </a:r>
            <a:r>
              <a:rPr lang="en"/>
              <a:t> resources without paying supercomputer prices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</a:endParaRPr>
          </a:p>
        </p:txBody>
      </p:sp>
      <p:sp>
        <p:nvSpPr>
          <p:cNvPr id="292" name="Shape 292"/>
          <p:cNvSpPr txBox="1">
            <a:spLocks noGrp="1"/>
          </p:cNvSpPr>
          <p:nvPr>
            <p:ph type="body" idx="2"/>
          </p:nvPr>
        </p:nvSpPr>
        <p:spPr>
          <a:xfrm>
            <a:off x="4832400" y="1438375"/>
            <a:ext cx="3999900" cy="3130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u="sng" dirty="0"/>
              <a:t>BSidesLV </a:t>
            </a:r>
            <a:r>
              <a:rPr lang="en" b="1" u="sng" dirty="0" smtClean="0"/>
              <a:t>2017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" dirty="0" smtClean="0"/>
          </a:p>
          <a:p>
            <a:pPr marL="3429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" dirty="0" smtClean="0"/>
              <a:t>Searching </a:t>
            </a:r>
            <a:r>
              <a:rPr lang="en" dirty="0"/>
              <a:t>in </a:t>
            </a:r>
            <a:r>
              <a:rPr lang="en" dirty="0" smtClean="0"/>
              <a:t>IPv6</a:t>
            </a:r>
          </a:p>
          <a:p>
            <a:pPr marL="3429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en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8094000" cy="4090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Searching in IPv6</a:t>
            </a:r>
          </a:p>
          <a:p>
            <a:pPr lvl="0" rtl="0">
              <a:spcBef>
                <a:spcPts val="0"/>
              </a:spcBef>
              <a:buNone/>
            </a:pPr>
            <a:r>
              <a:rPr lang="en" i="1"/>
              <a:t>NOERROR</a:t>
            </a:r>
            <a:r>
              <a:rPr lang="en"/>
              <a:t> but keep looking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hape 30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Past work</a:t>
            </a:r>
          </a:p>
        </p:txBody>
      </p:sp>
      <p:sp>
        <p:nvSpPr>
          <p:cNvPr id="304" name="Shape 30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i="1"/>
              <a:t>You can -j REJECT but you can not hide: Global scanning of the IPv6 Internet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- Tobias Fiebig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December 2016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33C3: 33rd Chaos Communication Congress, Hamburg, Presenting first steps towards scanning IPv6 globally.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https://media.ccc.de/v/33c3-8061-you_can_-j_reject_but_you_can_not_hide_global_scanning_of_the_ipv6_internet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https://www.cs.ucsb.edu/~vigna/publications/2017_PAM_CollectingIPv6.pdf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accent5"/>
                </a:solidFill>
                <a:hlinkClick r:id="rId5"/>
              </a:rPr>
              <a:t>https://gitlab.inet.tu-berlin.de/ptr6scan/toolchain</a:t>
            </a:r>
          </a:p>
        </p:txBody>
      </p:sp>
      <p:sp>
        <p:nvSpPr>
          <p:cNvPr id="305" name="Shape 30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i="1"/>
              <a:t>Finding v6 hosts by efficiently mapping ip6.arpa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- Peter van Dijk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March 2012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6"/>
              </a:rPr>
              <a:t>http://7bits.nl/blog/posts/finding-v6-hosts-by-efficiently-mapping-ip6-arpa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7"/>
              </a:rPr>
              <a:t>https://tools.ietf.org/html/rfc7707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smtClean="0"/>
              <a:t>AWS Lambda</a:t>
            </a:r>
            <a:endParaRPr lang="en-S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" dirty="0"/>
              <a:t>Jan 2015 - AWS Lambda </a:t>
            </a:r>
            <a:r>
              <a:rPr lang="en" dirty="0" smtClean="0"/>
              <a:t>Preview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" dirty="0" smtClean="0"/>
              <a:t>Open </a:t>
            </a:r>
            <a:r>
              <a:rPr lang="en" dirty="0"/>
              <a:t>to all AWS Customers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endParaRPr lang="en-SG" dirty="0" smtClean="0"/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SG" dirty="0" smtClean="0"/>
              <a:t>Upload your code and trigger it to run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SG" dirty="0" smtClean="0"/>
              <a:t>Scales quickly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SG" dirty="0" smtClean="0"/>
              <a:t>1,000,000 code runs for free every month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endParaRPr lang="en-SG" dirty="0" smtClean="0"/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SG" dirty="0"/>
              <a:t>Only supported node.js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endParaRPr lang="en-SG" dirty="0" smtClean="0"/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SG" dirty="0" err="1"/>
              <a:t>lambdash</a:t>
            </a:r>
            <a:r>
              <a:rPr lang="en-SG" dirty="0"/>
              <a:t>: AWS Lambda Shell Hack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SG" dirty="0"/>
              <a:t>By Eric Hammond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SG" dirty="0">
                <a:hlinkClick r:id="rId3"/>
              </a:rPr>
              <a:t>https://</a:t>
            </a:r>
            <a:r>
              <a:rPr lang="en-SG" dirty="0" smtClean="0">
                <a:hlinkClick r:id="rId3"/>
              </a:rPr>
              <a:t>github.com/alestic/lambdash</a:t>
            </a:r>
            <a:endParaRPr lang="en-SG" dirty="0" smtClean="0"/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SG" dirty="0" smtClean="0"/>
              <a:t>Run </a:t>
            </a:r>
            <a:r>
              <a:rPr lang="en-SG" dirty="0"/>
              <a:t>shell commands using </a:t>
            </a:r>
            <a:r>
              <a:rPr lang="en-SG" dirty="0" smtClean="0"/>
              <a:t>node.js</a:t>
            </a:r>
            <a:endParaRPr lang="en-SG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5467" y="2298750"/>
            <a:ext cx="3026833" cy="22701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33" t="4971" r="27535" b="5138"/>
          <a:stretch/>
        </p:blipFill>
        <p:spPr>
          <a:xfrm>
            <a:off x="5805053" y="542140"/>
            <a:ext cx="3027247" cy="1758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482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Standard-Compliant Nameservers (DNS)</a:t>
            </a:r>
          </a:p>
        </p:txBody>
      </p:sp>
      <p:sp>
        <p:nvSpPr>
          <p:cNvPr id="311" name="Shape 31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Something From Nothing (There): Collecting Global IPv6 Datasets From DNS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Tobias Fiebig, Kevin Borgolte, Shuang Hao, Christopher Kruegel, Giovanni Vigna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PAM (Passiv and Active Measurement) Conference 2017, Sydney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ct val="100000"/>
            </a:pPr>
            <a:r>
              <a:rPr lang="en" sz="1800">
                <a:solidFill>
                  <a:srgbClr val="6AA84F"/>
                </a:solidFill>
              </a:rPr>
              <a:t>NOERROR</a:t>
            </a:r>
          </a:p>
          <a:p>
            <a:pPr marL="914400" lvl="1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" sz="1800"/>
              <a:t>Keep looking</a:t>
            </a:r>
          </a:p>
          <a:p>
            <a:pPr marL="4572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100000"/>
            </a:pPr>
            <a:r>
              <a:rPr lang="en" sz="1800">
                <a:solidFill>
                  <a:srgbClr val="FF0000"/>
                </a:solidFill>
              </a:rPr>
              <a:t>NXDOMAIN</a:t>
            </a:r>
          </a:p>
          <a:p>
            <a:pPr marL="914400" lvl="1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" sz="1800"/>
              <a:t>Give up there's nothing here</a:t>
            </a:r>
          </a:p>
        </p:txBody>
      </p:sp>
      <p:sp>
        <p:nvSpPr>
          <p:cNvPr id="312" name="Shape 312"/>
          <p:cNvSpPr txBox="1">
            <a:spLocks noGrp="1"/>
          </p:cNvSpPr>
          <p:nvPr>
            <p:ph type="body" idx="2"/>
          </p:nvPr>
        </p:nvSpPr>
        <p:spPr>
          <a:xfrm>
            <a:off x="4311600" y="1152475"/>
            <a:ext cx="45207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“Complementary to prior approaches, van Dijk enumerates IPv6 reverse records… When correctly implementing </a:t>
            </a:r>
            <a:r>
              <a:rPr lang="en" b="1"/>
              <a:t>RFC1034</a:t>
            </a:r>
            <a:r>
              <a:rPr lang="en"/>
              <a:t>, as clarified in </a:t>
            </a:r>
            <a:r>
              <a:rPr lang="en" b="1"/>
              <a:t>RFC8020</a:t>
            </a:r>
            <a:r>
              <a:rPr lang="en"/>
              <a:t>, the Name Error response code (</a:t>
            </a:r>
            <a:r>
              <a:rPr lang="en" b="1"/>
              <a:t>NXDOMAIN</a:t>
            </a:r>
            <a:r>
              <a:rPr lang="en"/>
              <a:t> in practice) has the semantic of </a:t>
            </a:r>
            <a:r>
              <a:rPr lang="en" b="1"/>
              <a:t>there is nothing here or anywhere thereunder in the name tree</a:t>
            </a:r>
            <a:r>
              <a:rPr lang="en"/>
              <a:t>.”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“Combined with the IPv6 PTR DNS tree, where each subzone has 16 (0-f, one for each IPv6 nibble) children up to a depth of 32 levels, provides the possibility to </a:t>
            </a:r>
            <a:r>
              <a:rPr lang="en" b="1"/>
              <a:t>exploit standard-compliant nameservers to enumerate the zone”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Let’s dig over here</a:t>
            </a:r>
          </a:p>
        </p:txBody>
      </p:sp>
      <p:sp>
        <p:nvSpPr>
          <p:cNvPr id="318" name="Shape 3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1064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$ dig </a:t>
            </a:r>
            <a:r>
              <a:rPr lang="en" sz="1200" b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" sz="1200" b="1">
                <a:latin typeface="Courier New"/>
                <a:ea typeface="Courier New"/>
                <a:cs typeface="Courier New"/>
                <a:sym typeface="Courier New"/>
              </a:rPr>
              <a:t>.0.0.0.0.0.0.0.0.0.2.0.1.0.0.2.ip6.arpa.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;; Got answer: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;; -&gt;&gt;HEADER&lt;&lt;- opcode: QUERY, status: </a:t>
            </a:r>
            <a:r>
              <a:rPr lang="en" sz="1200" b="1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  <a:t>NOERROR</a:t>
            </a: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, id: 18347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;; flags: qr rd ra; QUERY: 1, ANSWER: 0, AUTHORITY: 0, ADDITIONAL: 1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There are records to be found within: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1.0.0.0.0.0.0.0.0.0.2.0.1.0.0.2.ip6.arpa.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2001:0200:0000:0001:...</a:t>
            </a:r>
          </a:p>
        </p:txBody>
      </p:sp>
      <p:sp>
        <p:nvSpPr>
          <p:cNvPr id="319" name="Shape 319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41064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$ dig </a:t>
            </a:r>
            <a:r>
              <a:rPr lang="en" sz="1200" b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5</a:t>
            </a:r>
            <a:r>
              <a:rPr lang="en" sz="1200" b="1">
                <a:latin typeface="Courier New"/>
                <a:ea typeface="Courier New"/>
                <a:cs typeface="Courier New"/>
                <a:sym typeface="Courier New"/>
              </a:rPr>
              <a:t>.0.0.0.0.0.0.0.0.0.2.0.1.0.0.2.ip6.arpa.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;; Got answer: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;; -&gt;&gt;HEADER&lt;&lt;- opcode: QUERY, status: </a:t>
            </a:r>
            <a:r>
              <a:rPr lang="en" sz="1200" b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NXDOMAIN</a:t>
            </a: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, id: 58924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;; flags: qr rd ra; QUERY: 1, ANSWER: 0, AUTHORITY: 0, ADDITIONAL: 1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Nothing to be found within: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5.0.0.0.0.0.0.0.0.0.2.0.1.0.0.2.ip6.arpa.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2001:0200:0000:0005:...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Shape 3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Super Computer</a:t>
            </a:r>
          </a:p>
        </p:txBody>
      </p:sp>
      <p:sp>
        <p:nvSpPr>
          <p:cNvPr id="325" name="Shape 325"/>
          <p:cNvSpPr txBox="1">
            <a:spLocks noGrp="1"/>
          </p:cNvSpPr>
          <p:nvPr>
            <p:ph type="body" idx="1"/>
          </p:nvPr>
        </p:nvSpPr>
        <p:spPr>
          <a:xfrm>
            <a:off x="311700" y="1076275"/>
            <a:ext cx="8436600" cy="415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Tobias Fiebig, University computer used for Machine Learning</a:t>
            </a:r>
          </a:p>
        </p:txBody>
      </p:sp>
      <p:pic>
        <p:nvPicPr>
          <p:cNvPr id="326" name="Shape 3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6950" y="1567675"/>
            <a:ext cx="6870100" cy="3322474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Shape 3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Results and Limitations</a:t>
            </a:r>
          </a:p>
        </p:txBody>
      </p:sp>
      <p:sp>
        <p:nvSpPr>
          <p:cNvPr id="332" name="Shape 33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u="sng"/>
              <a:t>1st Attempt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Breadth first search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 week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70M+ records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Received complaint email from large ISP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Dynamic reverse zones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u="sng"/>
              <a:t>2nd Attempt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Detect and ignore auto-gen zones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 days (65.53 hours)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1.6M records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Shape 333"/>
          <p:cNvSpPr txBox="1">
            <a:spLocks noGrp="1"/>
          </p:cNvSpPr>
          <p:nvPr>
            <p:ph type="body" idx="2"/>
          </p:nvPr>
        </p:nvSpPr>
        <p:spPr>
          <a:xfrm>
            <a:off x="3913925" y="4068150"/>
            <a:ext cx="4918500" cy="500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/>
              <a:t>Not all DNS servers reply with NOERROR</a:t>
            </a:r>
          </a:p>
        </p:txBody>
      </p:sp>
      <p:pic>
        <p:nvPicPr>
          <p:cNvPr id="334" name="Shape 3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3926" y="1093925"/>
            <a:ext cx="4918374" cy="2863625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Shape 33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Seeding</a:t>
            </a:r>
          </a:p>
        </p:txBody>
      </p:sp>
      <p:pic>
        <p:nvPicPr>
          <p:cNvPr id="340" name="Shape 3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3437" y="1017724"/>
            <a:ext cx="7637125" cy="3895699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Shape 34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 smtClean="0"/>
              <a:t>Scale to Fail</a:t>
            </a:r>
            <a:endParaRPr lang="en" dirty="0"/>
          </a:p>
        </p:txBody>
      </p:sp>
      <p:sp>
        <p:nvSpPr>
          <p:cNvPr id="346" name="Shape 34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2882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u="sng"/>
              <a:t>3rd Attempt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70.5 hours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80 threads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5.3M records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u="sng"/>
              <a:t>4th Attempt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22.2 hours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400 threads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2.2M records  &lt;--- :’(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“Lesson: use more than one IP address”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“</a:t>
            </a:r>
            <a:r>
              <a:rPr lang="en" sz="1800" b="1" u="sng"/>
              <a:t>Server ran out of sockets</a:t>
            </a:r>
            <a:r>
              <a:rPr lang="en" sz="1800"/>
              <a:t>”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Good use case for FaaS?</a:t>
            </a:r>
          </a:p>
        </p:txBody>
      </p:sp>
      <p:sp>
        <p:nvSpPr>
          <p:cNvPr id="347" name="Shape 347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Bash script</a:t>
            </a:r>
          </a:p>
          <a:p>
            <a: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"/>
              <a:t>curl/wget routing data</a:t>
            </a:r>
          </a:p>
          <a:p>
            <a: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"/>
              <a:t>BGPdump</a:t>
            </a:r>
          </a:p>
          <a:p>
            <a: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"/>
              <a:t>sort --parallel | uniq</a:t>
            </a:r>
          </a:p>
          <a:p>
            <a: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"/>
              <a:t>parallel cook_down.py</a:t>
            </a:r>
          </a:p>
          <a:p>
            <a: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"/>
              <a:t>parallel extract_terminals.py</a:t>
            </a:r>
          </a:p>
        </p:txBody>
      </p:sp>
      <p:pic>
        <p:nvPicPr>
          <p:cNvPr id="348" name="Shape 3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7775" y="2749587"/>
            <a:ext cx="2857500" cy="1819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Shape 35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The Plan</a:t>
            </a:r>
          </a:p>
        </p:txBody>
      </p:sp>
      <p:sp>
        <p:nvSpPr>
          <p:cNvPr id="354" name="Shape 354"/>
          <p:cNvSpPr txBox="1">
            <a:spLocks noGrp="1"/>
          </p:cNvSpPr>
          <p:nvPr>
            <p:ph type="body" idx="1"/>
          </p:nvPr>
        </p:nvSpPr>
        <p:spPr>
          <a:xfrm>
            <a:off x="4574225" y="1148100"/>
            <a:ext cx="39999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" dirty="0"/>
              <a:t>Download public routing information (BGP) for advertised IPv6 </a:t>
            </a:r>
            <a:r>
              <a:rPr lang="en" dirty="0" smtClean="0"/>
              <a:t>networks</a:t>
            </a:r>
          </a:p>
          <a:p>
            <a: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endParaRPr dirty="0"/>
          </a:p>
          <a:p>
            <a: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" dirty="0"/>
              <a:t>Parse and create a list of starting IPv6 </a:t>
            </a:r>
            <a:r>
              <a:rPr lang="en" dirty="0" smtClean="0"/>
              <a:t>addresses</a:t>
            </a:r>
          </a:p>
          <a:p>
            <a: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endParaRPr dirty="0"/>
          </a:p>
          <a:p>
            <a: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" dirty="0"/>
              <a:t>Run worker to enumerate each starting </a:t>
            </a:r>
            <a:r>
              <a:rPr lang="en" dirty="0" smtClean="0"/>
              <a:t>address</a:t>
            </a:r>
          </a:p>
          <a:p>
            <a: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endParaRPr dirty="0"/>
          </a:p>
          <a:p>
            <a: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" dirty="0"/>
              <a:t>Write any discovered PTR records to </a:t>
            </a:r>
            <a:r>
              <a:rPr lang="en" dirty="0" smtClean="0"/>
              <a:t>DynamoDB</a:t>
            </a:r>
          </a:p>
          <a:p>
            <a: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endParaRPr dirty="0"/>
          </a:p>
          <a:p>
            <a: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" dirty="0"/>
              <a:t>Look for interesting stuff in DynamoDB web interface</a:t>
            </a:r>
          </a:p>
        </p:txBody>
      </p:sp>
      <p:sp>
        <p:nvSpPr>
          <p:cNvPr id="355" name="Shape 355"/>
          <p:cNvSpPr txBox="1">
            <a:spLocks noGrp="1"/>
          </p:cNvSpPr>
          <p:nvPr>
            <p:ph type="body" idx="2"/>
          </p:nvPr>
        </p:nvSpPr>
        <p:spPr>
          <a:xfrm>
            <a:off x="936837" y="4077875"/>
            <a:ext cx="1128900" cy="443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DynamoDB</a:t>
            </a:r>
          </a:p>
        </p:txBody>
      </p:sp>
      <p:pic>
        <p:nvPicPr>
          <p:cNvPr id="356" name="Shape 3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6673" y="3324150"/>
            <a:ext cx="749224" cy="829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Shape 3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06450" y="2508625"/>
            <a:ext cx="932875" cy="932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Shape 3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1775" y="2643371"/>
            <a:ext cx="1913175" cy="517599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Shape 359"/>
          <p:cNvSpPr txBox="1">
            <a:spLocks noGrp="1"/>
          </p:cNvSpPr>
          <p:nvPr>
            <p:ph type="body" idx="1"/>
          </p:nvPr>
        </p:nvSpPr>
        <p:spPr>
          <a:xfrm>
            <a:off x="311700" y="1180900"/>
            <a:ext cx="3999900" cy="1299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 to Tobias Fiebig during 33c3: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Q: “Where is the dataset?”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A: “</a:t>
            </a:r>
            <a:r>
              <a:rPr lang="en" b="1"/>
              <a:t>It’s actually stored in a distributed manner on a lot of DNS servers</a:t>
            </a:r>
            <a:r>
              <a:rPr lang="en"/>
              <a:t>”</a:t>
            </a:r>
          </a:p>
        </p:txBody>
      </p:sp>
      <p:pic>
        <p:nvPicPr>
          <p:cNvPr id="360" name="Shape 36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02237" y="3404350"/>
            <a:ext cx="669524" cy="669524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Shape 361"/>
          <p:cNvSpPr txBox="1">
            <a:spLocks noGrp="1"/>
          </p:cNvSpPr>
          <p:nvPr>
            <p:ph type="body" idx="2"/>
          </p:nvPr>
        </p:nvSpPr>
        <p:spPr>
          <a:xfrm>
            <a:off x="2196050" y="4077875"/>
            <a:ext cx="1281900" cy="443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AWS Lambda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Shape 36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Architecture</a:t>
            </a:r>
          </a:p>
        </p:txBody>
      </p:sp>
      <p:pic>
        <p:nvPicPr>
          <p:cNvPr id="367" name="Shape 367"/>
          <p:cNvPicPr preferRelativeResize="0"/>
          <p:nvPr/>
        </p:nvPicPr>
        <p:blipFill rotWithShape="1">
          <a:blip r:embed="rId3">
            <a:alphaModFix/>
          </a:blip>
          <a:srcRect l="28282" r="28618"/>
          <a:stretch/>
        </p:blipFill>
        <p:spPr>
          <a:xfrm>
            <a:off x="1130978" y="3717800"/>
            <a:ext cx="525875" cy="61005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68" name="Shape 368"/>
          <p:cNvCxnSpPr>
            <a:stCxn id="367" idx="0"/>
            <a:endCxn id="369" idx="2"/>
          </p:cNvCxnSpPr>
          <p:nvPr/>
        </p:nvCxnSpPr>
        <p:spPr>
          <a:xfrm rot="10800000">
            <a:off x="1095116" y="1515800"/>
            <a:ext cx="298800" cy="2202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70" name="Shape 370"/>
          <p:cNvSpPr txBox="1"/>
          <p:nvPr/>
        </p:nvSpPr>
        <p:spPr>
          <a:xfrm>
            <a:off x="284350" y="2756062"/>
            <a:ext cx="1101300" cy="5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1) Get RIS Raw data</a:t>
            </a:r>
          </a:p>
        </p:txBody>
      </p:sp>
      <p:grpSp>
        <p:nvGrpSpPr>
          <p:cNvPr id="371" name="Shape 371"/>
          <p:cNvGrpSpPr/>
          <p:nvPr/>
        </p:nvGrpSpPr>
        <p:grpSpPr>
          <a:xfrm>
            <a:off x="4305877" y="1038254"/>
            <a:ext cx="985897" cy="957407"/>
            <a:chOff x="3912252" y="1079792"/>
            <a:chExt cx="985897" cy="957407"/>
          </a:xfrm>
        </p:grpSpPr>
        <p:pic>
          <p:nvPicPr>
            <p:cNvPr id="372" name="Shape 37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228625" y="1367675"/>
              <a:ext cx="669524" cy="6695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73" name="Shape 373"/>
            <p:cNvSpPr/>
            <p:nvPr/>
          </p:nvSpPr>
          <p:spPr>
            <a:xfrm>
              <a:off x="3912252" y="1079792"/>
              <a:ext cx="633925" cy="620825"/>
            </a:xfrm>
            <a:custGeom>
              <a:avLst/>
              <a:gdLst/>
              <a:ahLst/>
              <a:cxnLst/>
              <a:rect l="0" t="0" r="0" b="0"/>
              <a:pathLst>
                <a:path w="25357" h="24833" extrusionOk="0">
                  <a:moveTo>
                    <a:pt x="13866" y="24833"/>
                  </a:moveTo>
                  <a:cubicBezTo>
                    <a:pt x="11555" y="23130"/>
                    <a:pt x="216" y="18753"/>
                    <a:pt x="4" y="14619"/>
                  </a:cubicBezTo>
                  <a:cubicBezTo>
                    <a:pt x="-208" y="10484"/>
                    <a:pt x="8363" y="635"/>
                    <a:pt x="12589" y="27"/>
                  </a:cubicBezTo>
                  <a:cubicBezTo>
                    <a:pt x="16814" y="-581"/>
                    <a:pt x="23229" y="9147"/>
                    <a:pt x="25357" y="10971"/>
                  </a:cubicBez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lg" len="lg"/>
              <a:tailEnd type="triangle" w="lg" len="lg"/>
            </a:ln>
          </p:spPr>
        </p:sp>
      </p:grpSp>
      <p:sp>
        <p:nvSpPr>
          <p:cNvPr id="374" name="Shape 374"/>
          <p:cNvSpPr txBox="1"/>
          <p:nvPr/>
        </p:nvSpPr>
        <p:spPr>
          <a:xfrm>
            <a:off x="2913875" y="943100"/>
            <a:ext cx="1468200" cy="717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NOERROR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6) Spawn new worker</a:t>
            </a:r>
          </a:p>
        </p:txBody>
      </p:sp>
      <p:pic>
        <p:nvPicPr>
          <p:cNvPr id="369" name="Shape 3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9946" y="1101624"/>
            <a:ext cx="1530499" cy="414074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Shape 375"/>
          <p:cNvSpPr txBox="1"/>
          <p:nvPr/>
        </p:nvSpPr>
        <p:spPr>
          <a:xfrm>
            <a:off x="1903625" y="2726925"/>
            <a:ext cx="1354500" cy="1395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2) Get Route Views data</a:t>
            </a:r>
          </a:p>
          <a:p>
            <a:pPr lv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3) Parse and store IPv6 prefixes</a:t>
            </a:r>
          </a:p>
        </p:txBody>
      </p:sp>
      <p:cxnSp>
        <p:nvCxnSpPr>
          <p:cNvPr id="376" name="Shape 376"/>
          <p:cNvCxnSpPr>
            <a:stCxn id="367" idx="0"/>
            <a:endCxn id="377" idx="2"/>
          </p:cNvCxnSpPr>
          <p:nvPr/>
        </p:nvCxnSpPr>
        <p:spPr>
          <a:xfrm rot="10800000" flipH="1">
            <a:off x="1393916" y="2522000"/>
            <a:ext cx="722400" cy="1195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377" name="Shape 37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79125" y="1647612"/>
            <a:ext cx="874275" cy="874275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Shape 378"/>
          <p:cNvSpPr txBox="1"/>
          <p:nvPr/>
        </p:nvSpPr>
        <p:spPr>
          <a:xfrm>
            <a:off x="843262" y="4327850"/>
            <a:ext cx="1101300" cy="373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getdata.py</a:t>
            </a:r>
          </a:p>
        </p:txBody>
      </p:sp>
      <p:pic>
        <p:nvPicPr>
          <p:cNvPr id="379" name="Shape 379"/>
          <p:cNvPicPr preferRelativeResize="0"/>
          <p:nvPr/>
        </p:nvPicPr>
        <p:blipFill rotWithShape="1">
          <a:blip r:embed="rId3">
            <a:alphaModFix/>
          </a:blip>
          <a:srcRect l="28282" r="28618"/>
          <a:stretch/>
        </p:blipFill>
        <p:spPr>
          <a:xfrm>
            <a:off x="3695528" y="3717800"/>
            <a:ext cx="525875" cy="610057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Shape 380"/>
          <p:cNvSpPr txBox="1"/>
          <p:nvPr/>
        </p:nvSpPr>
        <p:spPr>
          <a:xfrm>
            <a:off x="3209812" y="4327850"/>
            <a:ext cx="1497300" cy="373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start_workers.py</a:t>
            </a:r>
          </a:p>
        </p:txBody>
      </p:sp>
      <p:cxnSp>
        <p:nvCxnSpPr>
          <p:cNvPr id="381" name="Shape 381"/>
          <p:cNvCxnSpPr>
            <a:stCxn id="379" idx="0"/>
            <a:endCxn id="372" idx="2"/>
          </p:cNvCxnSpPr>
          <p:nvPr/>
        </p:nvCxnSpPr>
        <p:spPr>
          <a:xfrm rot="10800000" flipH="1">
            <a:off x="3958465" y="1995800"/>
            <a:ext cx="998400" cy="1722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382" name="Shape 38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178774" y="1216150"/>
            <a:ext cx="829000" cy="9182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3" name="Shape 383"/>
          <p:cNvCxnSpPr>
            <a:stCxn id="372" idx="3"/>
            <a:endCxn id="382" idx="1"/>
          </p:cNvCxnSpPr>
          <p:nvPr/>
        </p:nvCxnSpPr>
        <p:spPr>
          <a:xfrm>
            <a:off x="5291774" y="1660899"/>
            <a:ext cx="1887000" cy="14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84" name="Shape 384"/>
          <p:cNvSpPr txBox="1"/>
          <p:nvPr/>
        </p:nvSpPr>
        <p:spPr>
          <a:xfrm>
            <a:off x="4253500" y="3214875"/>
            <a:ext cx="1202400" cy="5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4) Start worker IPv6</a:t>
            </a:r>
          </a:p>
        </p:txBody>
      </p:sp>
      <p:sp>
        <p:nvSpPr>
          <p:cNvPr id="385" name="Shape 385"/>
          <p:cNvSpPr txBox="1"/>
          <p:nvPr/>
        </p:nvSpPr>
        <p:spPr>
          <a:xfrm>
            <a:off x="5455900" y="886587"/>
            <a:ext cx="1468200" cy="5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PTR record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5) Store PTR record</a:t>
            </a:r>
          </a:p>
        </p:txBody>
      </p:sp>
      <p:cxnSp>
        <p:nvCxnSpPr>
          <p:cNvPr id="386" name="Shape 386"/>
          <p:cNvCxnSpPr>
            <a:stCxn id="375" idx="2"/>
            <a:endCxn id="379" idx="1"/>
          </p:cNvCxnSpPr>
          <p:nvPr/>
        </p:nvCxnSpPr>
        <p:spPr>
          <a:xfrm rot="10800000" flipH="1">
            <a:off x="2580875" y="4022925"/>
            <a:ext cx="1114800" cy="99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387" name="Shape 38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553989" y="2696400"/>
            <a:ext cx="2981685" cy="22946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8" name="Shape 388"/>
          <p:cNvCxnSpPr>
            <a:stCxn id="387" idx="0"/>
            <a:endCxn id="382" idx="2"/>
          </p:cNvCxnSpPr>
          <p:nvPr/>
        </p:nvCxnSpPr>
        <p:spPr>
          <a:xfrm rot="10800000" flipH="1">
            <a:off x="7044832" y="2134500"/>
            <a:ext cx="548400" cy="561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Shape 39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/>
              <a:t>Start the workers!</a:t>
            </a:r>
            <a:endParaRPr lang="en" dirty="0"/>
          </a:p>
        </p:txBody>
      </p:sp>
      <p:sp>
        <p:nvSpPr>
          <p:cNvPr id="394" name="Shape 39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$ ./getdata.py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$ ./start_workers.py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Need to spawn 55548.0 workers to lookup 55548 with 1 </a:t>
            </a:r>
            <a:r>
              <a:rPr lang="en" dirty="0" smtClean="0"/>
              <a:t>ipv6 address per </a:t>
            </a:r>
            <a:r>
              <a:rPr lang="en" dirty="0"/>
              <a:t>worker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02:59:47.796904 - starting revipv6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02:59:47.865480 - starting workers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03:05:36.023268 - done starting workers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finished starting workers in 0:0</a:t>
            </a:r>
            <a:r>
              <a:rPr lang="en" b="1" dirty="0"/>
              <a:t>5:48.157793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lvl="0" algn="r" rtl="0">
              <a:spcBef>
                <a:spcPts val="0"/>
              </a:spcBef>
              <a:buNone/>
            </a:pPr>
            <a:r>
              <a:rPr lang="en" b="1" dirty="0"/>
              <a:t>250k+ records found</a:t>
            </a:r>
          </a:p>
        </p:txBody>
      </p:sp>
      <p:pic>
        <p:nvPicPr>
          <p:cNvPr id="395" name="Shape 395"/>
          <p:cNvPicPr preferRelativeResize="0"/>
          <p:nvPr/>
        </p:nvPicPr>
        <p:blipFill rotWithShape="1">
          <a:blip r:embed="rId3">
            <a:alphaModFix/>
          </a:blip>
          <a:srcRect l="15761" t="69048" r="34750" b="14023"/>
          <a:stretch/>
        </p:blipFill>
        <p:spPr>
          <a:xfrm>
            <a:off x="311699" y="3083975"/>
            <a:ext cx="4577549" cy="1241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Shape 396"/>
          <p:cNvPicPr preferRelativeResize="0"/>
          <p:nvPr/>
        </p:nvPicPr>
        <p:blipFill rotWithShape="1">
          <a:blip r:embed="rId4">
            <a:alphaModFix/>
          </a:blip>
          <a:srcRect l="10630" r="3080"/>
          <a:stretch/>
        </p:blipFill>
        <p:spPr>
          <a:xfrm>
            <a:off x="5315099" y="1266875"/>
            <a:ext cx="3270124" cy="2112749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Shape 397"/>
          <p:cNvSpPr txBox="1">
            <a:spLocks noGrp="1"/>
          </p:cNvSpPr>
          <p:nvPr>
            <p:ph type="body" idx="2"/>
          </p:nvPr>
        </p:nvSpPr>
        <p:spPr>
          <a:xfrm>
            <a:off x="4311600" y="3532275"/>
            <a:ext cx="4520700" cy="1036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That was fast, but where are all the records?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Shape 40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Learning to scale</a:t>
            </a:r>
          </a:p>
        </p:txBody>
      </p:sp>
      <p:sp>
        <p:nvSpPr>
          <p:cNvPr id="403" name="Shape 40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CloudWatch logs: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An error occurred (</a:t>
            </a: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ProvisionedThroughputExceededException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) when calling the PutItem operation (reached max retries: 9): The level of configured provisioned </a:t>
            </a: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throughput for the table was exceeded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.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" name="Shape 404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Too many concurrent attempts to write to DynamoDB</a:t>
            </a:r>
          </a:p>
        </p:txBody>
      </p:sp>
      <p:pic>
        <p:nvPicPr>
          <p:cNvPr id="405" name="Shape 4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2876" y="2813100"/>
            <a:ext cx="2605325" cy="1923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Shape 4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16362" y="1725175"/>
            <a:ext cx="3202074" cy="2427250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Shape 407"/>
          <p:cNvSpPr txBox="1"/>
          <p:nvPr/>
        </p:nvSpPr>
        <p:spPr>
          <a:xfrm>
            <a:off x="4832400" y="4163575"/>
            <a:ext cx="3999900" cy="5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Need to scale the DynamoDB storage backend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USD$ 826/month!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Servers are dead...</a:t>
            </a:r>
          </a:p>
        </p:txBody>
      </p:sp>
      <p:sp>
        <p:nvSpPr>
          <p:cNvPr id="75" name="Shape 7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 smtClean="0"/>
              <a:t>“</a:t>
            </a:r>
            <a:r>
              <a:rPr lang="en" sz="1800" b="1" dirty="0"/>
              <a:t>Serverless</a:t>
            </a:r>
            <a:r>
              <a:rPr lang="en" sz="1800" b="1" dirty="0" smtClean="0"/>
              <a:t>”</a:t>
            </a:r>
            <a:endParaRPr lang="en" sz="1800" b="1" dirty="0"/>
          </a:p>
        </p:txBody>
      </p:sp>
      <p:pic>
        <p:nvPicPr>
          <p:cNvPr id="76" name="Shape 76" descr="google_ad_runcode.notservers.serverlesscomputing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2426" y="1152476"/>
            <a:ext cx="4339875" cy="96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Shape 77"/>
          <p:cNvPicPr preferRelativeResize="0"/>
          <p:nvPr/>
        </p:nvPicPr>
        <p:blipFill rotWithShape="1">
          <a:blip r:embed="rId4">
            <a:alphaModFix/>
          </a:blip>
          <a:srcRect r="69287"/>
          <a:stretch/>
        </p:blipFill>
        <p:spPr>
          <a:xfrm>
            <a:off x="311700" y="2385425"/>
            <a:ext cx="2379175" cy="2460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Shape 78" descr="gcp.serverles.economics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90224" y="2279100"/>
            <a:ext cx="5586749" cy="127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Shape 79" descr="gcp.justaddcode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90224" y="3653025"/>
            <a:ext cx="5586750" cy="1221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Shape 41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Improvements</a:t>
            </a:r>
          </a:p>
        </p:txBody>
      </p:sp>
      <p:sp>
        <p:nvSpPr>
          <p:cNvPr id="413" name="Shape 413"/>
          <p:cNvSpPr txBox="1">
            <a:spLocks noGrp="1"/>
          </p:cNvSpPr>
          <p:nvPr>
            <p:ph type="body" idx="1"/>
          </p:nvPr>
        </p:nvSpPr>
        <p:spPr>
          <a:xfrm>
            <a:off x="311700" y="1017724"/>
            <a:ext cx="3999900" cy="3782875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Remove the recursive function </a:t>
            </a:r>
            <a:r>
              <a:rPr lang="en" dirty="0" smtClean="0"/>
              <a:t>call</a:t>
            </a:r>
          </a:p>
          <a:p>
            <a:pPr marL="285750" lvl="0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" dirty="0" smtClean="0"/>
              <a:t>Scales </a:t>
            </a:r>
            <a:r>
              <a:rPr lang="en" dirty="0"/>
              <a:t>too quickly for too little work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Create depth search </a:t>
            </a:r>
            <a:r>
              <a:rPr lang="en" dirty="0" smtClean="0"/>
              <a:t>limit</a:t>
            </a:r>
          </a:p>
          <a:p>
            <a:pPr marL="285750" lvl="0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" dirty="0" smtClean="0"/>
              <a:t>Only </a:t>
            </a:r>
            <a:r>
              <a:rPr lang="en" dirty="0"/>
              <a:t>look 4, 8, </a:t>
            </a:r>
            <a:r>
              <a:rPr lang="en" dirty="0" smtClean="0"/>
              <a:t>16, 24, 32 </a:t>
            </a:r>
            <a:r>
              <a:rPr lang="en" dirty="0"/>
              <a:t>addresses deep from </a:t>
            </a:r>
            <a:r>
              <a:rPr lang="en" dirty="0" smtClean="0"/>
              <a:t>each starting </a:t>
            </a:r>
            <a:r>
              <a:rPr lang="en" dirty="0"/>
              <a:t>point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SG" dirty="0" smtClean="0"/>
          </a:p>
          <a:p>
            <a:pPr lvl="0">
              <a:lnSpc>
                <a:spcPct val="100000"/>
              </a:lnSpc>
              <a:spcAft>
                <a:spcPts val="0"/>
              </a:spcAft>
            </a:pPr>
            <a:r>
              <a:rPr lang="en" dirty="0"/>
              <a:t>Start workers slowly</a:t>
            </a:r>
          </a:p>
          <a:p>
            <a:pPr marL="285750" lvl="0" indent="-285750">
              <a:lnSpc>
                <a:spcPct val="100000"/>
              </a:lnSpc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" dirty="0"/>
              <a:t>Don’t try to look up all possible reverse DNS entries for every IPv6 address in under 5 minutes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Scale up </a:t>
            </a:r>
            <a:r>
              <a:rPr lang="en" dirty="0" smtClean="0"/>
              <a:t>DynamoDB when needed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Scale down when idle</a:t>
            </a:r>
            <a:endParaRPr lang="en" dirty="0"/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SG" dirty="0" smtClean="0"/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SG" dirty="0" err="1" smtClean="0"/>
              <a:t>DynamoDB</a:t>
            </a:r>
            <a:r>
              <a:rPr lang="en-SG" dirty="0" smtClean="0"/>
              <a:t> web interface is slow and clunky at search (“scan”)</a:t>
            </a:r>
            <a:endParaRPr lang="en-SG" dirty="0"/>
          </a:p>
        </p:txBody>
      </p:sp>
      <p:sp>
        <p:nvSpPr>
          <p:cNvPr id="414" name="Shape 414"/>
          <p:cNvSpPr txBox="1">
            <a:spLocks noGrp="1"/>
          </p:cNvSpPr>
          <p:nvPr>
            <p:ph type="body" idx="2"/>
          </p:nvPr>
        </p:nvSpPr>
        <p:spPr>
          <a:xfrm>
            <a:off x="5079826" y="4161475"/>
            <a:ext cx="2984245" cy="40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/>
              <a:t>Let’s look at some results</a:t>
            </a:r>
          </a:p>
        </p:txBody>
      </p:sp>
      <p:pic>
        <p:nvPicPr>
          <p:cNvPr id="415" name="Shape 4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5825" y="1017725"/>
            <a:ext cx="3832249" cy="2934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0" name="Shape 4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0337" y="0"/>
            <a:ext cx="668331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smtClean="0"/>
              <a:t>KVM</a:t>
            </a:r>
            <a:endParaRPr lang="en-S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SG" u="sng" dirty="0"/>
              <a:t>Intelligent Platform Management </a:t>
            </a:r>
            <a:r>
              <a:rPr lang="en-SG" u="sng" dirty="0" smtClean="0"/>
              <a:t>Interface (IPMI)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SG" dirty="0" smtClean="0"/>
              <a:t>ipmi.k7-a14-lt1.</a:t>
            </a:r>
            <a:r>
              <a:rPr lang="en-SG" b="1" dirty="0" smtClean="0"/>
              <a:t>kvm</a:t>
            </a:r>
            <a:r>
              <a:rPr lang="en-SG" dirty="0" smtClean="0"/>
              <a:t>.serveriai.</a:t>
            </a:r>
            <a:r>
              <a:rPr lang="en-SG" b="1" dirty="0" smtClean="0"/>
              <a:t>lt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SG" dirty="0" smtClean="0"/>
              <a:t>ash-ipmi.bootc.</a:t>
            </a:r>
            <a:r>
              <a:rPr lang="en-SG" b="1" dirty="0" smtClean="0"/>
              <a:t>eu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SG" b="1" dirty="0" smtClean="0"/>
              <a:t>esx3-ipmi</a:t>
            </a:r>
            <a:r>
              <a:rPr lang="en-SG" dirty="0" smtClean="0"/>
              <a:t>.sgef.</a:t>
            </a:r>
            <a:r>
              <a:rPr lang="en-SG" b="1" dirty="0" smtClean="0"/>
              <a:t>hu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SG" dirty="0" smtClean="0"/>
              <a:t>ipmi.origo.nmugroup.</a:t>
            </a:r>
            <a:r>
              <a:rPr lang="en-SG" b="1" dirty="0" smtClean="0"/>
              <a:t>se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SG" b="1" dirty="0" smtClean="0"/>
              <a:t>meter5-test-ipmi</a:t>
            </a:r>
            <a:r>
              <a:rPr lang="en-SG" dirty="0" smtClean="0"/>
              <a:t>.meter.cesnet.</a:t>
            </a:r>
            <a:r>
              <a:rPr lang="en-SG" b="1" dirty="0" smtClean="0"/>
              <a:t>cz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SG" dirty="0" smtClean="0"/>
              <a:t>d</a:t>
            </a:r>
            <a:r>
              <a:rPr lang="en-SG" b="1" dirty="0" smtClean="0"/>
              <a:t>fw</a:t>
            </a:r>
            <a:r>
              <a:rPr lang="en-SG" dirty="0" smtClean="0"/>
              <a:t>1-ipmi.psg.com</a:t>
            </a:r>
            <a:endParaRPr lang="en-SG" dirty="0"/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SG" b="1" dirty="0" smtClean="0"/>
              <a:t>vm0-ipmi</a:t>
            </a:r>
            <a:r>
              <a:rPr lang="en-SG" dirty="0" smtClean="0"/>
              <a:t>.iad.rg.net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SG" dirty="0" smtClean="0"/>
              <a:t>hippo-ipmi.</a:t>
            </a:r>
            <a:r>
              <a:rPr lang="en-SG" b="1" dirty="0" smtClean="0"/>
              <a:t>nist.gov</a:t>
            </a:r>
            <a:endParaRPr lang="en-SG" dirty="0" smtClean="0"/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SG" dirty="0" smtClean="0"/>
              <a:t>monitoring-ipmi.dataix.ru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endParaRPr lang="en-SG" dirty="0" smtClean="0"/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SG" u="sng" dirty="0" smtClean="0"/>
              <a:t>Integrated Lights-Out (</a:t>
            </a:r>
            <a:r>
              <a:rPr lang="en-SG" u="sng" dirty="0" err="1" smtClean="0"/>
              <a:t>iLO</a:t>
            </a:r>
            <a:r>
              <a:rPr lang="en-SG" u="sng" dirty="0" smtClean="0"/>
              <a:t>)</a:t>
            </a:r>
            <a:endParaRPr lang="en-SG" u="sng" dirty="0"/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SG" b="1" dirty="0" smtClean="0"/>
              <a:t>ilo.app9</a:t>
            </a:r>
            <a:r>
              <a:rPr lang="en-SG" dirty="0" smtClean="0"/>
              <a:t>.mia2.afilias-nst.info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SG" dirty="0"/>
              <a:t>vrrp.ilo.cpr1.lax1.afilias-nst.info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SG" b="1" dirty="0" smtClean="0"/>
              <a:t>vm11-ilo</a:t>
            </a:r>
            <a:r>
              <a:rPr lang="en-SG" dirty="0" smtClean="0"/>
              <a:t>-gs1-gcn.tgsa.co.uk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SG" dirty="0" smtClean="0"/>
              <a:t>tur-</a:t>
            </a:r>
            <a:r>
              <a:rPr lang="en-SG" b="1" dirty="0" smtClean="0"/>
              <a:t>esxfw1-ilo</a:t>
            </a:r>
            <a:r>
              <a:rPr lang="en-SG" dirty="0" smtClean="0"/>
              <a:t>.massey.ac.nz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>
          <a:xfrm>
            <a:off x="4699416" y="1152475"/>
            <a:ext cx="4132884" cy="3416400"/>
          </a:xfrm>
        </p:spPr>
        <p:txBody>
          <a:bodyPr/>
          <a:lstStyle/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SG" u="sng" dirty="0" smtClean="0"/>
              <a:t>OOB</a:t>
            </a:r>
            <a:endParaRPr lang="en-SG" u="sng" dirty="0"/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SG" dirty="0" smtClean="0"/>
              <a:t>gate-2-oob.belval.restena.</a:t>
            </a:r>
            <a:r>
              <a:rPr lang="en-SG" b="1" dirty="0" smtClean="0"/>
              <a:t>lu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SG" dirty="0" smtClean="0"/>
              <a:t>oob.core.</a:t>
            </a:r>
            <a:r>
              <a:rPr lang="en-SG" b="1" dirty="0" smtClean="0"/>
              <a:t>nrc.ca</a:t>
            </a:r>
            <a:endParaRPr lang="en-SG" dirty="0" smtClean="0"/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SG" dirty="0"/>
              <a:t>interface-3--</a:t>
            </a:r>
            <a:r>
              <a:rPr lang="en-SG" dirty="0" smtClean="0"/>
              <a:t>hoc1-m15-01-hnd.oob.sfdc.net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SG" b="1" dirty="0" smtClean="0"/>
              <a:t>oob-dc2</a:t>
            </a:r>
            <a:r>
              <a:rPr lang="en-SG" dirty="0" smtClean="0"/>
              <a:t>.ksrv.</a:t>
            </a:r>
            <a:r>
              <a:rPr lang="en-SG" b="1" dirty="0" smtClean="0"/>
              <a:t>fr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SG" b="1" dirty="0" smtClean="0"/>
              <a:t>xrc1-oob</a:t>
            </a:r>
            <a:r>
              <a:rPr lang="en-SG" dirty="0" smtClean="0"/>
              <a:t>.1d12.xs4.mendix.net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SG" dirty="0" smtClean="0"/>
              <a:t>internal-240.</a:t>
            </a:r>
            <a:r>
              <a:rPr lang="en-SG" b="1" dirty="0" smtClean="0"/>
              <a:t>fw-oob</a:t>
            </a:r>
            <a:r>
              <a:rPr lang="en-SG" dirty="0" smtClean="0"/>
              <a:t>.workbone.pironet-ndh.com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SG" dirty="0" smtClean="0"/>
              <a:t>eth0.</a:t>
            </a:r>
            <a:r>
              <a:rPr lang="en-SG" b="1" dirty="0" smtClean="0"/>
              <a:t>oob-pix</a:t>
            </a:r>
            <a:r>
              <a:rPr lang="en-SG" dirty="0" smtClean="0"/>
              <a:t>.egh.uk.mdnx.com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endParaRPr lang="en-SG" dirty="0" smtClean="0"/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SG" u="sng" dirty="0" smtClean="0"/>
              <a:t>Integrated Dell Remote Access Controller (</a:t>
            </a:r>
            <a:r>
              <a:rPr lang="en-SG" u="sng" dirty="0" err="1" smtClean="0"/>
              <a:t>iDRAC</a:t>
            </a:r>
            <a:r>
              <a:rPr lang="en-SG" u="sng" dirty="0" smtClean="0"/>
              <a:t>)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SG" dirty="0" smtClean="0"/>
              <a:t>insphl-idrac.spawar</a:t>
            </a:r>
            <a:r>
              <a:rPr lang="en-SG" b="1" dirty="0" smtClean="0"/>
              <a:t>.navy.mil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SG" dirty="0"/>
              <a:t>djs-sandiego-proto-idrac.</a:t>
            </a:r>
            <a:r>
              <a:rPr lang="en-SG" b="1" dirty="0"/>
              <a:t>mgmt.dren.mil</a:t>
            </a:r>
            <a:endParaRPr lang="en-SG" b="1" dirty="0" smtClean="0"/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SG" b="1" dirty="0"/>
              <a:t>idrac-vmhost6</a:t>
            </a:r>
            <a:r>
              <a:rPr lang="en-SG" dirty="0"/>
              <a:t>.copernica.nl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SG" dirty="0" smtClean="0"/>
              <a:t>perez-drac.</a:t>
            </a:r>
            <a:r>
              <a:rPr lang="en-SG" b="1" dirty="0" smtClean="0"/>
              <a:t>lusem.edu</a:t>
            </a:r>
            <a:endParaRPr lang="en-SG" b="1" dirty="0"/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SG" dirty="0" smtClean="0"/>
              <a:t>drac1.softlab.ece.</a:t>
            </a:r>
            <a:r>
              <a:rPr lang="en-SG" b="1" dirty="0" smtClean="0"/>
              <a:t>ntua.gr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SG" b="1" dirty="0"/>
              <a:t>pc19-drac</a:t>
            </a:r>
            <a:r>
              <a:rPr lang="en-SG" dirty="0"/>
              <a:t>.otemachi.wide.ad.jp</a:t>
            </a:r>
            <a:endParaRPr lang="en-SG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err="1" smtClean="0"/>
              <a:t>Gov</a:t>
            </a:r>
            <a:endParaRPr lang="en-S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SG" u="sng" dirty="0" smtClean="0"/>
              <a:t>.mil</a:t>
            </a:r>
            <a:endParaRPr lang="en-SG" dirty="0" smtClean="0"/>
          </a:p>
          <a:p>
            <a:pPr>
              <a:lnSpc>
                <a:spcPct val="100000"/>
              </a:lnSpc>
              <a:spcAft>
                <a:spcPts val="0"/>
              </a:spcAft>
            </a:pPr>
            <a:endParaRPr lang="en-SG" dirty="0" smtClean="0"/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SG" dirty="0" smtClean="0"/>
              <a:t>djs-sandiego-proto-</a:t>
            </a:r>
            <a:r>
              <a:rPr lang="en-SG" b="1" dirty="0" smtClean="0"/>
              <a:t>idrac</a:t>
            </a:r>
            <a:r>
              <a:rPr lang="en-SG" dirty="0" smtClean="0"/>
              <a:t>.mgmt.dren.mil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endParaRPr lang="en-SG" dirty="0"/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SG" b="1" dirty="0" smtClean="0"/>
              <a:t>fw</a:t>
            </a:r>
            <a:r>
              <a:rPr lang="en-SG" dirty="0" smtClean="0"/>
              <a:t>.sd.spawar.navy.mil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endParaRPr lang="en-SG" dirty="0"/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SG" dirty="0" smtClean="0"/>
              <a:t>sentinel.</a:t>
            </a:r>
            <a:r>
              <a:rPr lang="en-SG" b="1" dirty="0" smtClean="0"/>
              <a:t>tni-au.mil.id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SG" b="1" dirty="0" smtClean="0"/>
              <a:t>blackbox</a:t>
            </a:r>
            <a:r>
              <a:rPr lang="en-SG" dirty="0" smtClean="0"/>
              <a:t>.tni-au.mil.id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SG" b="1" dirty="0" smtClean="0"/>
              <a:t>incognito</a:t>
            </a:r>
            <a:r>
              <a:rPr lang="en-SG" dirty="0" smtClean="0"/>
              <a:t>.tni-au.mil.id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endParaRPr lang="en-SG" dirty="0"/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SG" dirty="0" smtClean="0"/>
              <a:t>www-</a:t>
            </a:r>
            <a:r>
              <a:rPr lang="en-SG" b="1" dirty="0" smtClean="0"/>
              <a:t>largedata-proj</a:t>
            </a:r>
            <a:r>
              <a:rPr lang="en-SG" dirty="0" smtClean="0"/>
              <a:t>.cmf.nrl.navy.mil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endParaRPr lang="en-SG" dirty="0"/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SG" b="1" dirty="0" smtClean="0"/>
              <a:t>remote</a:t>
            </a:r>
            <a:r>
              <a:rPr lang="en-SG" dirty="0" smtClean="0"/>
              <a:t>.mda.mil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SG" b="1" dirty="0" smtClean="0"/>
              <a:t>stafflan</a:t>
            </a:r>
            <a:r>
              <a:rPr lang="en-SG" dirty="0" smtClean="0"/>
              <a:t>.svcs.dren.mil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endParaRPr lang="en-SG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SG" u="sng" dirty="0" smtClean="0"/>
              <a:t>.</a:t>
            </a:r>
            <a:r>
              <a:rPr lang="en-SG" u="sng" dirty="0" err="1" smtClean="0"/>
              <a:t>gov</a:t>
            </a:r>
            <a:endParaRPr lang="en-SG" u="sng" dirty="0" smtClean="0"/>
          </a:p>
          <a:p>
            <a:pPr>
              <a:lnSpc>
                <a:spcPct val="100000"/>
              </a:lnSpc>
              <a:spcAft>
                <a:spcPts val="0"/>
              </a:spcAft>
            </a:pPr>
            <a:endParaRPr lang="en-SG" dirty="0"/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SG" b="1" dirty="0" smtClean="0"/>
              <a:t>sec1sgw1</a:t>
            </a:r>
            <a:r>
              <a:rPr lang="en-SG" dirty="0" smtClean="0"/>
              <a:t>.internet.gov.sa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SG" dirty="0" smtClean="0"/>
              <a:t>gcca-new-transit-core-gcc.fnal.gov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endParaRPr lang="en-SG" dirty="0"/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SG" b="1" dirty="0" smtClean="0"/>
              <a:t>VRRP</a:t>
            </a:r>
            <a:r>
              <a:rPr lang="en-SG" dirty="0" smtClean="0"/>
              <a:t>v6.s3.bnl.gov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endParaRPr lang="en-SG" dirty="0" smtClean="0"/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SG" dirty="0"/>
              <a:t>ir2-n1--</a:t>
            </a:r>
            <a:r>
              <a:rPr lang="en-SG" dirty="0" smtClean="0"/>
              <a:t>vlan501.</a:t>
            </a:r>
            <a:r>
              <a:rPr lang="en-SG" b="1" dirty="0" smtClean="0"/>
              <a:t>hsrp</a:t>
            </a:r>
            <a:r>
              <a:rPr lang="en-SG" dirty="0" smtClean="0"/>
              <a:t>.lbl.gov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endParaRPr lang="en-SG" dirty="0" smtClean="0"/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SG" b="1" dirty="0" smtClean="0"/>
              <a:t>bluecoat</a:t>
            </a:r>
            <a:r>
              <a:rPr lang="en-SG" dirty="0" smtClean="0"/>
              <a:t>-sg-cadev-3.ca.sandia.gov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endParaRPr lang="en-SG" dirty="0" smtClean="0"/>
          </a:p>
          <a:p>
            <a:pPr>
              <a:lnSpc>
                <a:spcPct val="100000"/>
              </a:lnSpc>
              <a:spcAft>
                <a:spcPts val="0"/>
              </a:spcAft>
            </a:pPr>
            <a:endParaRPr lang="en-SG" dirty="0" smtClean="0"/>
          </a:p>
        </p:txBody>
      </p:sp>
    </p:spTree>
    <p:extLst>
      <p:ext uri="{BB962C8B-B14F-4D97-AF65-F5344CB8AC3E}">
        <p14:creationId xmlns:p14="http://schemas.microsoft.com/office/powerpoint/2010/main" val="3390142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smtClean="0"/>
              <a:t>Infrastructure</a:t>
            </a:r>
            <a:endParaRPr lang="en-S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4245310" cy="3416400"/>
          </a:xfrm>
        </p:spPr>
        <p:txBody>
          <a:bodyPr/>
          <a:lstStyle/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SG" b="1" dirty="0" smtClean="0"/>
              <a:t>EQIX-EMA-SV-IPV6</a:t>
            </a:r>
            <a:r>
              <a:rPr lang="en-SG" dirty="0" smtClean="0"/>
              <a:t>.softbanktelecom.com</a:t>
            </a:r>
            <a:endParaRPr lang="en-SG" dirty="0"/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SG" b="1" dirty="0"/>
              <a:t>EQIX-EMA-NY-IPV6</a:t>
            </a:r>
            <a:r>
              <a:rPr lang="en-SG" dirty="0"/>
              <a:t>.bankofnymellon.com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SG" dirty="0" smtClean="0"/>
              <a:t>EQIX-EMA-</a:t>
            </a:r>
            <a:r>
              <a:rPr lang="en-SG" b="1" dirty="0" smtClean="0"/>
              <a:t>NY</a:t>
            </a:r>
            <a:r>
              <a:rPr lang="en-SG" dirty="0" smtClean="0"/>
              <a:t>-IPV6.</a:t>
            </a:r>
            <a:r>
              <a:rPr lang="en-SG" b="1" dirty="0" smtClean="0"/>
              <a:t>centrilogic.com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SG" dirty="0"/>
              <a:t>EQIX-EMA-</a:t>
            </a:r>
            <a:r>
              <a:rPr lang="en-SG" b="1" dirty="0"/>
              <a:t>LA</a:t>
            </a:r>
            <a:r>
              <a:rPr lang="en-SG" dirty="0"/>
              <a:t>-IPV6.</a:t>
            </a:r>
            <a:r>
              <a:rPr lang="en-SG" b="1" dirty="0"/>
              <a:t>cloudflare.com</a:t>
            </a:r>
            <a:endParaRPr lang="en-SG" b="1" dirty="0" smtClean="0"/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SG" dirty="0" smtClean="0"/>
              <a:t>EQIX-EMA-</a:t>
            </a:r>
            <a:r>
              <a:rPr lang="en-SG" b="1" dirty="0" smtClean="0"/>
              <a:t>DA</a:t>
            </a:r>
            <a:r>
              <a:rPr lang="en-SG" dirty="0" smtClean="0"/>
              <a:t>-IPV6.</a:t>
            </a:r>
            <a:r>
              <a:rPr lang="en-SG" b="1" dirty="0" smtClean="0"/>
              <a:t>oraclecorporation.com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SG" dirty="0" smtClean="0"/>
              <a:t>EQIX-EMA-</a:t>
            </a:r>
            <a:r>
              <a:rPr lang="en-SG" b="1" dirty="0" smtClean="0"/>
              <a:t>SV</a:t>
            </a:r>
            <a:r>
              <a:rPr lang="en-SG" dirty="0" smtClean="0"/>
              <a:t>-IPV6.</a:t>
            </a:r>
            <a:r>
              <a:rPr lang="en-SG" b="1" dirty="0" smtClean="0"/>
              <a:t>evernote.com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SG" dirty="0" smtClean="0"/>
              <a:t>EQIX-EMA-</a:t>
            </a:r>
            <a:r>
              <a:rPr lang="en-SG" b="1" dirty="0" smtClean="0"/>
              <a:t>NY</a:t>
            </a:r>
            <a:r>
              <a:rPr lang="en-SG" dirty="0" smtClean="0"/>
              <a:t>-IPV6-</a:t>
            </a:r>
            <a:r>
              <a:rPr lang="en-SG" b="1" dirty="0" smtClean="0"/>
              <a:t>HSRP-gateway</a:t>
            </a:r>
            <a:r>
              <a:rPr lang="en-SG" dirty="0" smtClean="0"/>
              <a:t>.ny.equinix.com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SG" dirty="0" smtClean="0"/>
              <a:t>EQIX-V6-MA-dc.</a:t>
            </a:r>
            <a:r>
              <a:rPr lang="en-SG" b="1" dirty="0" smtClean="0"/>
              <a:t>box.com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SG" dirty="0" smtClean="0"/>
              <a:t>EQIX-MA-</a:t>
            </a:r>
            <a:r>
              <a:rPr lang="en-SG" b="1" dirty="0" smtClean="0"/>
              <a:t>CH</a:t>
            </a:r>
            <a:r>
              <a:rPr lang="en-SG" dirty="0" smtClean="0"/>
              <a:t>-IPV6.</a:t>
            </a:r>
            <a:r>
              <a:rPr lang="en-SG" b="1" dirty="0" smtClean="0"/>
              <a:t>twitter.com</a:t>
            </a:r>
            <a:endParaRPr lang="en-SG" b="1" dirty="0"/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SG" dirty="0"/>
              <a:t>EQIX-MA-</a:t>
            </a:r>
            <a:r>
              <a:rPr lang="en-SG" b="1" dirty="0"/>
              <a:t>SV</a:t>
            </a:r>
            <a:r>
              <a:rPr lang="en-SG" dirty="0"/>
              <a:t>-IPV6.</a:t>
            </a:r>
            <a:r>
              <a:rPr lang="en-SG" b="1" dirty="0"/>
              <a:t>vmware.com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SG" dirty="0"/>
              <a:t>EQIX-MA-</a:t>
            </a:r>
            <a:r>
              <a:rPr lang="en-SG" b="1" dirty="0"/>
              <a:t>DA2</a:t>
            </a:r>
            <a:r>
              <a:rPr lang="en-SG" dirty="0"/>
              <a:t>-IPV6.</a:t>
            </a:r>
            <a:r>
              <a:rPr lang="en-SG" b="1" dirty="0"/>
              <a:t>NETFLIX.com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SG" b="1" dirty="0" smtClean="0"/>
              <a:t>lo0.gw102</a:t>
            </a:r>
            <a:r>
              <a:rPr lang="en-SG" dirty="0" smtClean="0"/>
              <a:t>.me1.ap.equinix.com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SG" dirty="0" smtClean="0"/>
              <a:t>xe-0-0-0.gw603.</a:t>
            </a:r>
            <a:r>
              <a:rPr lang="en-SG" b="1" dirty="0" smtClean="0"/>
              <a:t>hk3</a:t>
            </a:r>
            <a:r>
              <a:rPr lang="en-SG" dirty="0" smtClean="0"/>
              <a:t>.ap.equinix.com</a:t>
            </a:r>
            <a:endParaRPr lang="en-SG" dirty="0"/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SG" dirty="0" smtClean="0"/>
              <a:t>xe-0-0-0.gw101.</a:t>
            </a:r>
            <a:r>
              <a:rPr lang="en-SG" b="1" dirty="0" smtClean="0"/>
              <a:t>ty4</a:t>
            </a:r>
            <a:r>
              <a:rPr lang="en-SG" dirty="0" smtClean="0"/>
              <a:t>.ap.equinix.com</a:t>
            </a:r>
            <a:endParaRPr lang="en-SG" dirty="0"/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SG" dirty="0" smtClean="0"/>
              <a:t>xe-0-1-0.gw401.</a:t>
            </a:r>
            <a:r>
              <a:rPr lang="en-SG" b="1" dirty="0" smtClean="0"/>
              <a:t>sg1</a:t>
            </a:r>
            <a:r>
              <a:rPr lang="en-SG" dirty="0" smtClean="0"/>
              <a:t>.ap.equinix.com</a:t>
            </a:r>
            <a:endParaRPr lang="en-SG" dirty="0"/>
          </a:p>
          <a:p>
            <a:pPr>
              <a:lnSpc>
                <a:spcPct val="100000"/>
              </a:lnSpc>
              <a:spcAft>
                <a:spcPts val="0"/>
              </a:spcAft>
            </a:pPr>
            <a:endParaRPr lang="en-SG" dirty="0" smtClean="0"/>
          </a:p>
          <a:p>
            <a:pPr>
              <a:lnSpc>
                <a:spcPct val="100000"/>
              </a:lnSpc>
              <a:spcAft>
                <a:spcPts val="0"/>
              </a:spcAft>
            </a:pPr>
            <a:endParaRPr lang="en-SG" dirty="0" smtClean="0"/>
          </a:p>
          <a:p>
            <a:pPr>
              <a:lnSpc>
                <a:spcPct val="100000"/>
              </a:lnSpc>
              <a:spcAft>
                <a:spcPts val="0"/>
              </a:spcAft>
            </a:pPr>
            <a:endParaRPr lang="en-SG" dirty="0"/>
          </a:p>
          <a:p>
            <a:pPr>
              <a:lnSpc>
                <a:spcPct val="100000"/>
              </a:lnSpc>
              <a:spcAft>
                <a:spcPts val="0"/>
              </a:spcAft>
            </a:pPr>
            <a:endParaRPr lang="en-SG" dirty="0" smtClean="0"/>
          </a:p>
          <a:p>
            <a:pPr>
              <a:lnSpc>
                <a:spcPct val="100000"/>
              </a:lnSpc>
              <a:spcAft>
                <a:spcPts val="0"/>
              </a:spcAft>
            </a:pPr>
            <a:endParaRPr lang="en-SG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SG" b="1" dirty="0" smtClean="0"/>
              <a:t>loop0</a:t>
            </a:r>
            <a:r>
              <a:rPr lang="en-SG" dirty="0" smtClean="0"/>
              <a:t>.gw01.stjh.nf.aliant.net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SG" dirty="0" smtClean="0"/>
              <a:t>loop0.cmts01-cres.mql.ncable.net.au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SG" dirty="0" smtClean="0"/>
              <a:t>loop0.ubr10k.omnitel.biz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SG" dirty="0" smtClean="0"/>
              <a:t>loop0.</a:t>
            </a:r>
            <a:r>
              <a:rPr lang="en-SG" b="1" dirty="0" smtClean="0"/>
              <a:t>core1</a:t>
            </a:r>
            <a:r>
              <a:rPr lang="en-SG" dirty="0" smtClean="0"/>
              <a:t>.camphill.dcsi.net.au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SG" dirty="0" smtClean="0"/>
              <a:t>loop0.pling.v6.ngdc.net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SG" dirty="0" smtClean="0"/>
              <a:t>loop0.23w.ba07.sydn.ns.bellaliant.net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SG" dirty="0"/>
              <a:t>loop0.</a:t>
            </a:r>
            <a:r>
              <a:rPr lang="en-SG" b="1" dirty="0"/>
              <a:t>hkg</a:t>
            </a:r>
            <a:r>
              <a:rPr lang="en-SG" dirty="0"/>
              <a:t>-mgi-</a:t>
            </a:r>
            <a:r>
              <a:rPr lang="en-SG" b="1" dirty="0"/>
              <a:t>mgmt</a:t>
            </a:r>
            <a:r>
              <a:rPr lang="en-SG" dirty="0"/>
              <a:t>-1.megaport.com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SG" dirty="0"/>
              <a:t>loop0.</a:t>
            </a:r>
            <a:r>
              <a:rPr lang="en-SG" b="1" dirty="0"/>
              <a:t>sin</a:t>
            </a:r>
            <a:r>
              <a:rPr lang="en-SG" dirty="0"/>
              <a:t>-sg2-</a:t>
            </a:r>
            <a:r>
              <a:rPr lang="en-SG" b="1" dirty="0"/>
              <a:t>mgmt</a:t>
            </a:r>
            <a:r>
              <a:rPr lang="en-SG" dirty="0"/>
              <a:t>-1.megaport.com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endParaRPr lang="en-SG" dirty="0"/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SG" dirty="0"/>
              <a:t>backbone-v6-r23.ictvalleumbra.it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428256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smtClean="0"/>
              <a:t>Quantum Computing</a:t>
            </a:r>
            <a:endParaRPr lang="en-S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SG" u="sng" dirty="0" smtClean="0"/>
              <a:t>NASA</a:t>
            </a:r>
            <a:endParaRPr lang="en-SG" u="sng" dirty="0"/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SG" dirty="0"/>
              <a:t>dwave-</a:t>
            </a:r>
            <a:r>
              <a:rPr lang="en-SG" b="1" dirty="0"/>
              <a:t>fw</a:t>
            </a:r>
            <a:r>
              <a:rPr lang="en-SG" dirty="0"/>
              <a:t>.nas.nasa.gov</a:t>
            </a:r>
            <a:endParaRPr lang="en-SG" dirty="0" smtClean="0"/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SG" dirty="0" smtClean="0"/>
              <a:t>dwave-</a:t>
            </a:r>
            <a:r>
              <a:rPr lang="en-SG" b="1" dirty="0" smtClean="0"/>
              <a:t>pp2</a:t>
            </a:r>
            <a:r>
              <a:rPr lang="en-SG" dirty="0" smtClean="0"/>
              <a:t>.nas.nasa.gov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SG" dirty="0" smtClean="0"/>
              <a:t>dwave-</a:t>
            </a:r>
            <a:r>
              <a:rPr lang="en-SG" b="1" dirty="0" smtClean="0"/>
              <a:t>qubist</a:t>
            </a:r>
            <a:r>
              <a:rPr lang="en-SG" dirty="0" smtClean="0"/>
              <a:t>.nas.nasa.gov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SG" dirty="0" smtClean="0"/>
              <a:t>dwave-</a:t>
            </a:r>
            <a:r>
              <a:rPr lang="en-SG" b="1" dirty="0" smtClean="0"/>
              <a:t>monitor</a:t>
            </a:r>
            <a:r>
              <a:rPr lang="en-SG" dirty="0" smtClean="0"/>
              <a:t>.nas.nasa.gov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SG" dirty="0" smtClean="0"/>
              <a:t>dwave-</a:t>
            </a:r>
            <a:r>
              <a:rPr lang="en-SG" b="1" dirty="0" smtClean="0"/>
              <a:t>qc</a:t>
            </a:r>
            <a:r>
              <a:rPr lang="en-SG" dirty="0" smtClean="0"/>
              <a:t>.nas.nasa.gov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endParaRPr lang="en-SG" dirty="0"/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SG" dirty="0" smtClean="0"/>
              <a:t>heliophysicsdata.sci.gsfc.nasa.gov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SG" dirty="0" smtClean="0"/>
              <a:t>rtr-s28-40g-v6.sci.gsfc.nasa.gov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SG" dirty="0" smtClean="0"/>
              <a:t>oceanpost.sci.gsfc.nasa.gov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SG" dirty="0" smtClean="0"/>
              <a:t>voyager.sci.gsfc.nasa.gov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endParaRPr lang="en-SG" dirty="0"/>
          </a:p>
          <a:p>
            <a:pPr>
              <a:lnSpc>
                <a:spcPct val="100000"/>
              </a:lnSpc>
              <a:spcAft>
                <a:spcPts val="0"/>
              </a:spcAft>
            </a:pPr>
            <a:endParaRPr lang="en-SG" dirty="0"/>
          </a:p>
          <a:p>
            <a:pPr>
              <a:lnSpc>
                <a:spcPct val="100000"/>
              </a:lnSpc>
              <a:spcAft>
                <a:spcPts val="0"/>
              </a:spcAft>
            </a:pP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193994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Shape 4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Summary</a:t>
            </a:r>
          </a:p>
        </p:txBody>
      </p:sp>
      <p:sp>
        <p:nvSpPr>
          <p:cNvPr id="431" name="Shape 43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303567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lnSpc>
                <a:spcPct val="100000"/>
              </a:lnSpc>
              <a:spcAft>
                <a:spcPts val="0"/>
              </a:spcAft>
            </a:pPr>
            <a:r>
              <a:rPr lang="en" dirty="0" smtClean="0"/>
              <a:t>Received zero abuse emails</a:t>
            </a:r>
          </a:p>
          <a:p>
            <a:pPr lvl="0">
              <a:lnSpc>
                <a:spcPct val="100000"/>
              </a:lnSpc>
              <a:spcAft>
                <a:spcPts val="0"/>
              </a:spcAft>
            </a:pPr>
            <a:endParaRPr lang="en" u="sng" dirty="0"/>
          </a:p>
          <a:p>
            <a:pPr lvl="0">
              <a:lnSpc>
                <a:spcPct val="100000"/>
              </a:lnSpc>
              <a:spcAft>
                <a:spcPts val="0"/>
              </a:spcAft>
            </a:pPr>
            <a:r>
              <a:rPr lang="en" u="sng" dirty="0" smtClean="0"/>
              <a:t>Lessons </a:t>
            </a:r>
            <a:r>
              <a:rPr lang="en" u="sng" dirty="0"/>
              <a:t>learned:</a:t>
            </a:r>
          </a:p>
          <a:p>
            <a:pPr lvl="0">
              <a:lnSpc>
                <a:spcPct val="100000"/>
              </a:lnSpc>
              <a:spcAft>
                <a:spcPts val="0"/>
              </a:spcAft>
            </a:pPr>
            <a:endParaRPr lang="en" dirty="0"/>
          </a:p>
          <a:p>
            <a:pPr lvl="0">
              <a:lnSpc>
                <a:spcPct val="100000"/>
              </a:lnSpc>
              <a:spcAft>
                <a:spcPts val="0"/>
              </a:spcAft>
            </a:pPr>
            <a:r>
              <a:rPr lang="en" dirty="0"/>
              <a:t>Recursive functions that call themself quickly multiple beyond control</a:t>
            </a:r>
          </a:p>
          <a:p>
            <a:pPr marL="285750" lvl="0" indent="-28575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/>
              <a:t>Limit recursive calls</a:t>
            </a:r>
          </a:p>
          <a:p>
            <a:pPr lvl="0">
              <a:lnSpc>
                <a:spcPct val="100000"/>
              </a:lnSpc>
              <a:spcAft>
                <a:spcPts val="0"/>
              </a:spcAft>
            </a:pPr>
            <a:endParaRPr lang="en" dirty="0"/>
          </a:p>
          <a:p>
            <a:pPr lvl="0">
              <a:lnSpc>
                <a:spcPct val="100000"/>
              </a:lnSpc>
              <a:spcAft>
                <a:spcPts val="0"/>
              </a:spcAft>
            </a:pPr>
            <a:r>
              <a:rPr lang="en" dirty="0"/>
              <a:t>Always make sure your backend data storage will scale</a:t>
            </a:r>
          </a:p>
          <a:p>
            <a:pPr marL="285750" lvl="0" indent="-28575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/>
              <a:t>Elasticsearch is expensive to scale and likely can’t handle the workload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endParaRPr lang="en" b="1" dirty="0" smtClean="0"/>
          </a:p>
        </p:txBody>
      </p:sp>
      <p:sp>
        <p:nvSpPr>
          <p:cNvPr id="432" name="Shape 432"/>
          <p:cNvSpPr txBox="1">
            <a:spLocks noGrp="1"/>
          </p:cNvSpPr>
          <p:nvPr>
            <p:ph type="body" idx="2"/>
          </p:nvPr>
        </p:nvSpPr>
        <p:spPr>
          <a:xfrm>
            <a:off x="4157133" y="1152475"/>
            <a:ext cx="4675167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SG" b="1" dirty="0"/>
              <a:t>Going further</a:t>
            </a:r>
          </a:p>
          <a:p>
            <a:pPr lvl="0">
              <a:lnSpc>
                <a:spcPct val="100000"/>
              </a:lnSpc>
              <a:spcAft>
                <a:spcPts val="0"/>
              </a:spcAft>
            </a:pPr>
            <a:endParaRPr lang="en-SG" u="sng" dirty="0"/>
          </a:p>
          <a:p>
            <a:pPr lvl="0">
              <a:lnSpc>
                <a:spcPct val="100000"/>
              </a:lnSpc>
              <a:spcAft>
                <a:spcPts val="0"/>
              </a:spcAft>
            </a:pPr>
            <a:r>
              <a:rPr lang="en-SG" u="sng" dirty="0"/>
              <a:t>More data sources for seeding</a:t>
            </a:r>
          </a:p>
          <a:p>
            <a:pPr lvl="0">
              <a:lnSpc>
                <a:spcPct val="100000"/>
              </a:lnSpc>
              <a:spcAft>
                <a:spcPts val="0"/>
              </a:spcAft>
            </a:pPr>
            <a:r>
              <a:rPr lang="en-SG" u="sng" dirty="0" smtClean="0">
                <a:solidFill>
                  <a:schemeClr val="accent5"/>
                </a:solidFill>
                <a:hlinkClick r:id="rId3"/>
              </a:rPr>
              <a:t>https</a:t>
            </a:r>
            <a:r>
              <a:rPr lang="en-SG" u="sng" dirty="0">
                <a:solidFill>
                  <a:schemeClr val="accent5"/>
                </a:solidFill>
                <a:hlinkClick r:id="rId3"/>
              </a:rPr>
              <a:t>://github.com/trustedsec/hardcidr</a:t>
            </a:r>
          </a:p>
          <a:p>
            <a:pPr lvl="0">
              <a:lnSpc>
                <a:spcPct val="100000"/>
              </a:lnSpc>
              <a:spcAft>
                <a:spcPts val="0"/>
              </a:spcAft>
            </a:pPr>
            <a:endParaRPr lang="en-SG" dirty="0"/>
          </a:p>
          <a:p>
            <a:pPr lvl="0">
              <a:lnSpc>
                <a:spcPct val="100000"/>
              </a:lnSpc>
              <a:spcAft>
                <a:spcPts val="0"/>
              </a:spcAft>
            </a:pPr>
            <a:r>
              <a:rPr lang="en-SG" dirty="0"/>
              <a:t>Public datasets, Certificate transparency, Forward DNS dataset, DNS, scans.io</a:t>
            </a:r>
          </a:p>
          <a:p>
            <a:pPr lvl="0">
              <a:lnSpc>
                <a:spcPct val="100000"/>
              </a:lnSpc>
              <a:spcAft>
                <a:spcPts val="0"/>
              </a:spcAft>
            </a:pPr>
            <a:r>
              <a:rPr lang="en-SG" u="sng" dirty="0">
                <a:solidFill>
                  <a:schemeClr val="accent5"/>
                </a:solidFill>
                <a:hlinkClick r:id="rId4"/>
              </a:rPr>
              <a:t>https://github.com/appsecco/bugcrowd-levelup-subdomain-enumeration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" dirty="0" smtClean="0"/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Create </a:t>
            </a:r>
            <a:r>
              <a:rPr lang="en" dirty="0"/>
              <a:t>workflow with DynamoDB Triggers to run another Lambda function (portscan, find matching ipv4, etc)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AWS Lambda free tier is per </a:t>
            </a:r>
            <a:r>
              <a:rPr lang="en" dirty="0" smtClean="0"/>
              <a:t>region</a:t>
            </a:r>
          </a:p>
          <a:p>
            <a:pPr marL="285750" lvl="0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 smtClean="0"/>
              <a:t>Reduce </a:t>
            </a:r>
            <a:r>
              <a:rPr lang="en" dirty="0"/>
              <a:t>cost even further by </a:t>
            </a:r>
            <a:r>
              <a:rPr lang="en" dirty="0" smtClean="0"/>
              <a:t>allocating workload </a:t>
            </a:r>
            <a:r>
              <a:rPr lang="en" dirty="0"/>
              <a:t>to regions with free compute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Shape 467"/>
          <p:cNvSpPr txBox="1">
            <a:spLocks noGrp="1"/>
          </p:cNvSpPr>
          <p:nvPr>
            <p:ph type="title"/>
          </p:nvPr>
        </p:nvSpPr>
        <p:spPr>
          <a:xfrm>
            <a:off x="458650" y="526350"/>
            <a:ext cx="5797500" cy="4090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Further work</a:t>
            </a:r>
          </a:p>
        </p:txBody>
      </p:sp>
      <p:pic>
        <p:nvPicPr>
          <p:cNvPr id="468" name="Shape 4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34395" y="1007775"/>
            <a:ext cx="4170624" cy="312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Shape 47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/>
              <a:t>Interesting talks</a:t>
            </a:r>
            <a:endParaRPr lang="en" dirty="0"/>
          </a:p>
        </p:txBody>
      </p:sp>
      <p:sp>
        <p:nvSpPr>
          <p:cNvPr id="474" name="Shape 474"/>
          <p:cNvSpPr txBox="1">
            <a:spLocks noGrp="1"/>
          </p:cNvSpPr>
          <p:nvPr>
            <p:ph type="body" idx="1"/>
          </p:nvPr>
        </p:nvSpPr>
        <p:spPr>
          <a:xfrm>
            <a:off x="311700" y="1092200"/>
            <a:ext cx="3557567" cy="3476675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33c3 </a:t>
            </a:r>
            <a:r>
              <a:rPr lang="en" dirty="0"/>
              <a:t>2016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Gone in 60 Milliseconds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Intrusion and Exfiltration in Server-less Architectures</a:t>
            </a:r>
          </a:p>
          <a:p>
            <a:pPr lvl="0">
              <a:lnSpc>
                <a:spcPct val="100000"/>
              </a:lnSpc>
              <a:spcAft>
                <a:spcPts val="0"/>
              </a:spcAft>
            </a:pPr>
            <a:r>
              <a:rPr lang="en-SG" i="1" dirty="0"/>
              <a:t>Rich Jones</a:t>
            </a:r>
            <a:endParaRPr i="1" dirty="0"/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SG" dirty="0" smtClean="0"/>
          </a:p>
          <a:p>
            <a:pPr lvl="0">
              <a:lnSpc>
                <a:spcPct val="100000"/>
              </a:lnSpc>
              <a:spcAft>
                <a:spcPts val="0"/>
              </a:spcAft>
            </a:pPr>
            <a:r>
              <a:rPr lang="en" dirty="0"/>
              <a:t>Blackhat US 2016</a:t>
            </a:r>
          </a:p>
          <a:p>
            <a:pPr lvl="0">
              <a:lnSpc>
                <a:spcPct val="100000"/>
              </a:lnSpc>
              <a:spcAft>
                <a:spcPts val="0"/>
              </a:spcAft>
            </a:pPr>
            <a:r>
              <a:rPr lang="en" b="1" dirty="0"/>
              <a:t>Account Jumping Post Infection Persistency &amp; Lateral Movement In AWS</a:t>
            </a:r>
          </a:p>
          <a:p>
            <a:pPr lvl="0">
              <a:lnSpc>
                <a:spcPct val="100000"/>
              </a:lnSpc>
              <a:spcAft>
                <a:spcPts val="0"/>
              </a:spcAft>
            </a:pPr>
            <a:r>
              <a:rPr lang="en-SG" i="1" dirty="0"/>
              <a:t>Dan </a:t>
            </a:r>
            <a:r>
              <a:rPr lang="en-SG" i="1" dirty="0" smtClean="0"/>
              <a:t>Amiga &amp; </a:t>
            </a:r>
            <a:r>
              <a:rPr lang="en-SG" i="1" dirty="0" err="1"/>
              <a:t>Dor</a:t>
            </a:r>
            <a:r>
              <a:rPr lang="en-SG" i="1" dirty="0"/>
              <a:t> </a:t>
            </a:r>
            <a:r>
              <a:rPr lang="en-SG" i="1" dirty="0" err="1" smtClean="0"/>
              <a:t>Knafo</a:t>
            </a:r>
            <a:endParaRPr lang="en-SG" dirty="0" smtClean="0"/>
          </a:p>
          <a:p>
            <a:pPr lvl="0">
              <a:lnSpc>
                <a:spcPct val="100000"/>
              </a:lnSpc>
              <a:spcAft>
                <a:spcPts val="0"/>
              </a:spcAft>
            </a:pPr>
            <a:endParaRPr lang="en-SG" i="1" dirty="0"/>
          </a:p>
          <a:p>
            <a:pPr lvl="0">
              <a:lnSpc>
                <a:spcPct val="100000"/>
              </a:lnSpc>
              <a:spcAft>
                <a:spcPts val="0"/>
              </a:spcAft>
            </a:pPr>
            <a:endParaRPr i="1" dirty="0"/>
          </a:p>
        </p:txBody>
      </p:sp>
      <p:sp>
        <p:nvSpPr>
          <p:cNvPr id="475" name="Shape 475"/>
          <p:cNvSpPr txBox="1">
            <a:spLocks noGrp="1"/>
          </p:cNvSpPr>
          <p:nvPr>
            <p:ph type="body" idx="2"/>
          </p:nvPr>
        </p:nvSpPr>
        <p:spPr>
          <a:xfrm>
            <a:off x="4394200" y="1092200"/>
            <a:ext cx="4438100" cy="3476675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lnSpc>
                <a:spcPct val="100000"/>
              </a:lnSpc>
              <a:spcAft>
                <a:spcPts val="0"/>
              </a:spcAft>
            </a:pPr>
            <a:r>
              <a:rPr lang="en" dirty="0"/>
              <a:t>Blackhat US 2017</a:t>
            </a:r>
          </a:p>
          <a:p>
            <a:pPr lvl="0">
              <a:lnSpc>
                <a:spcPct val="100000"/>
              </a:lnSpc>
              <a:spcAft>
                <a:spcPts val="0"/>
              </a:spcAft>
            </a:pPr>
            <a:r>
              <a:rPr lang="en" b="1" dirty="0"/>
              <a:t>Hacking Serverless Runtimes: Profiling AWS Lambda Azure Functions and more</a:t>
            </a:r>
          </a:p>
          <a:p>
            <a:pPr lvl="0">
              <a:lnSpc>
                <a:spcPct val="100000"/>
              </a:lnSpc>
              <a:spcAft>
                <a:spcPts val="0"/>
              </a:spcAft>
            </a:pPr>
            <a:r>
              <a:rPr lang="en-SG" dirty="0"/>
              <a:t>Wednesday, July 26 </a:t>
            </a:r>
            <a:r>
              <a:rPr lang="en-SG" dirty="0" smtClean="0"/>
              <a:t>- 1:30pm - 2:20pm</a:t>
            </a:r>
            <a:endParaRPr lang="en-SG" dirty="0"/>
          </a:p>
          <a:p>
            <a:pPr lvl="0">
              <a:lnSpc>
                <a:spcPct val="100000"/>
              </a:lnSpc>
              <a:spcAft>
                <a:spcPts val="0"/>
              </a:spcAft>
            </a:pPr>
            <a:r>
              <a:rPr lang="en-SG" i="1" dirty="0" smtClean="0"/>
              <a:t>Andrew Krug </a:t>
            </a:r>
            <a:r>
              <a:rPr lang="en-SG" i="1" dirty="0"/>
              <a:t>&amp; </a:t>
            </a:r>
            <a:r>
              <a:rPr lang="en-SG" i="1" dirty="0" smtClean="0"/>
              <a:t>Graham </a:t>
            </a:r>
            <a:r>
              <a:rPr lang="en-SG" i="1" dirty="0"/>
              <a:t>Jones</a:t>
            </a:r>
            <a:endParaRPr lang="en" i="1" dirty="0" smtClean="0"/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DEF </a:t>
            </a:r>
            <a:r>
              <a:rPr lang="en" dirty="0"/>
              <a:t>CON 25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Starting the Avalanche: Application DoS In Microservice </a:t>
            </a:r>
            <a:r>
              <a:rPr lang="en" b="1" dirty="0" smtClean="0"/>
              <a:t>Architectures</a:t>
            </a:r>
          </a:p>
          <a:p>
            <a:pPr lvl="0">
              <a:lnSpc>
                <a:spcPct val="100000"/>
              </a:lnSpc>
              <a:spcAft>
                <a:spcPts val="0"/>
              </a:spcAft>
            </a:pPr>
            <a:r>
              <a:rPr lang="en-SG" dirty="0" smtClean="0"/>
              <a:t>Friday, July 28 - </a:t>
            </a:r>
            <a:r>
              <a:rPr lang="en-SG" dirty="0"/>
              <a:t>13:00 in Track 3</a:t>
            </a:r>
            <a:endParaRPr lang="en-SG" dirty="0" smtClean="0"/>
          </a:p>
          <a:p>
            <a:pPr lvl="0">
              <a:lnSpc>
                <a:spcPct val="100000"/>
              </a:lnSpc>
              <a:spcAft>
                <a:spcPts val="0"/>
              </a:spcAft>
            </a:pPr>
            <a:r>
              <a:rPr lang="en-SG" i="1" dirty="0"/>
              <a:t>Scott Behrens, Jeremy Heffner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SG" dirty="0" smtClean="0"/>
          </a:p>
          <a:p>
            <a:pPr lvl="0">
              <a:lnSpc>
                <a:spcPct val="100000"/>
              </a:lnSpc>
              <a:spcAft>
                <a:spcPts val="0"/>
              </a:spcAft>
            </a:pPr>
            <a:r>
              <a:rPr lang="en" dirty="0"/>
              <a:t>DEF CON 25</a:t>
            </a:r>
          </a:p>
          <a:p>
            <a:pPr lvl="0">
              <a:lnSpc>
                <a:spcPct val="100000"/>
              </a:lnSpc>
              <a:spcAft>
                <a:spcPts val="0"/>
              </a:spcAft>
            </a:pPr>
            <a:r>
              <a:rPr lang="en" b="1" dirty="0"/>
              <a:t>Microservices and FaaS for Offensive Security</a:t>
            </a:r>
          </a:p>
          <a:p>
            <a:pPr lvl="0">
              <a:lnSpc>
                <a:spcPct val="100000"/>
              </a:lnSpc>
              <a:spcAft>
                <a:spcPts val="0"/>
              </a:spcAft>
            </a:pPr>
            <a:r>
              <a:rPr lang="en" dirty="0"/>
              <a:t>Saturday July 29 - 11:00 in 101 Track</a:t>
            </a:r>
          </a:p>
          <a:p>
            <a:pPr marL="342900" lvl="0" indent="-342900">
              <a:lnSpc>
                <a:spcPct val="100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" dirty="0" smtClean="0"/>
              <a:t>DDoS </a:t>
            </a:r>
            <a:r>
              <a:rPr lang="en" dirty="0"/>
              <a:t>without Servers</a:t>
            </a:r>
          </a:p>
          <a:p>
            <a:pPr marL="342900" lvl="0" indent="-342900">
              <a:lnSpc>
                <a:spcPct val="100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" dirty="0" smtClean="0"/>
              <a:t>SMS </a:t>
            </a:r>
            <a:r>
              <a:rPr lang="en" dirty="0"/>
              <a:t>OTP Brute Force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Shape 48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Going further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482" name="Shape 48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1929938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AWS Lambda - High mem: 1536 MB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266,667/seconds/month free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Aliyun / Alibaba Cloud - China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Need to register with +86 mobile number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IBM OpenWhisk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Docker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83" name="Shape 483"/>
          <p:cNvSpPr txBox="1">
            <a:spLocks noGrp="1"/>
          </p:cNvSpPr>
          <p:nvPr>
            <p:ph type="body" idx="2"/>
          </p:nvPr>
        </p:nvSpPr>
        <p:spPr>
          <a:xfrm>
            <a:off x="4832400" y="2844050"/>
            <a:ext cx="3999900" cy="1905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Build your own FaaS infrastructure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u="sng" dirty="0">
                <a:solidFill>
                  <a:schemeClr val="hlink"/>
                </a:solidFill>
                <a:hlinkClick r:id="rId3"/>
              </a:rPr>
              <a:t>https://</a:t>
            </a:r>
            <a:r>
              <a:rPr lang="en" u="sng" dirty="0" smtClean="0">
                <a:solidFill>
                  <a:schemeClr val="hlink"/>
                </a:solidFill>
                <a:hlinkClick r:id="rId3"/>
              </a:rPr>
              <a:t>github.com/alexellis/faas</a:t>
            </a:r>
            <a:endParaRPr lang="en" u="sng" dirty="0" smtClean="0">
              <a:solidFill>
                <a:schemeClr val="hlink"/>
              </a:solidFill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UI portal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Setup </a:t>
            </a:r>
            <a:r>
              <a:rPr lang="en" dirty="0"/>
              <a:t>with one </a:t>
            </a:r>
            <a:r>
              <a:rPr lang="en" dirty="0" smtClean="0"/>
              <a:t>script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Any </a:t>
            </a:r>
            <a:r>
              <a:rPr lang="en" dirty="0"/>
              <a:t>process that can run in Docker can be </a:t>
            </a:r>
            <a:r>
              <a:rPr lang="en" dirty="0" smtClean="0"/>
              <a:t>a serverless function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Prometheus </a:t>
            </a:r>
            <a:r>
              <a:rPr lang="en" dirty="0"/>
              <a:t>metrics and </a:t>
            </a:r>
            <a:r>
              <a:rPr lang="en" dirty="0" smtClean="0"/>
              <a:t>logging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Auto-scales </a:t>
            </a:r>
            <a:r>
              <a:rPr lang="en" dirty="0"/>
              <a:t>as demand increases</a:t>
            </a:r>
          </a:p>
        </p:txBody>
      </p:sp>
      <p:pic>
        <p:nvPicPr>
          <p:cNvPr id="484" name="Shape 4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55250" y="819424"/>
            <a:ext cx="3754207" cy="2024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85" name="Shape 485"/>
          <p:cNvPicPr preferRelativeResize="0"/>
          <p:nvPr/>
        </p:nvPicPr>
        <p:blipFill rotWithShape="1">
          <a:blip r:embed="rId5">
            <a:alphaModFix/>
          </a:blip>
          <a:srcRect t="27756"/>
          <a:stretch/>
        </p:blipFill>
        <p:spPr>
          <a:xfrm>
            <a:off x="606285" y="3150094"/>
            <a:ext cx="3219000" cy="1651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The stack</a:t>
            </a:r>
          </a:p>
        </p:txBody>
      </p:sp>
      <p:pic>
        <p:nvPicPr>
          <p:cNvPr id="85" name="Shape 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5950" y="1159399"/>
            <a:ext cx="7272076" cy="3663999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Shape 86"/>
          <p:cNvSpPr txBox="1"/>
          <p:nvPr/>
        </p:nvSpPr>
        <p:spPr>
          <a:xfrm>
            <a:off x="6546600" y="4844625"/>
            <a:ext cx="2597400" cy="297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900"/>
              <a:t>Source: https://intl.aliyun.com/forum/read-499</a:t>
            </a:r>
          </a:p>
        </p:txBody>
      </p:sp>
      <p:sp>
        <p:nvSpPr>
          <p:cNvPr id="87" name="Shape 87"/>
          <p:cNvSpPr txBox="1"/>
          <p:nvPr/>
        </p:nvSpPr>
        <p:spPr>
          <a:xfrm>
            <a:off x="3287351" y="589519"/>
            <a:ext cx="1383000" cy="426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Microservices</a:t>
            </a:r>
          </a:p>
        </p:txBody>
      </p:sp>
      <p:cxnSp>
        <p:nvCxnSpPr>
          <p:cNvPr id="88" name="Shape 88"/>
          <p:cNvCxnSpPr>
            <a:stCxn id="87" idx="1"/>
          </p:cNvCxnSpPr>
          <p:nvPr/>
        </p:nvCxnSpPr>
        <p:spPr>
          <a:xfrm flipH="1">
            <a:off x="3044351" y="802969"/>
            <a:ext cx="243000" cy="327300"/>
          </a:xfrm>
          <a:prstGeom prst="curvedConnector2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89" name="Shape 89"/>
          <p:cNvSpPr txBox="1"/>
          <p:nvPr/>
        </p:nvSpPr>
        <p:spPr>
          <a:xfrm>
            <a:off x="6767025" y="582575"/>
            <a:ext cx="638400" cy="297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Code</a:t>
            </a:r>
          </a:p>
        </p:txBody>
      </p:sp>
      <p:cxnSp>
        <p:nvCxnSpPr>
          <p:cNvPr id="90" name="Shape 90"/>
          <p:cNvCxnSpPr/>
          <p:nvPr/>
        </p:nvCxnSpPr>
        <p:spPr>
          <a:xfrm flipH="1">
            <a:off x="6551600" y="916775"/>
            <a:ext cx="379500" cy="6006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Shape 498"/>
          <p:cNvSpPr txBox="1">
            <a:spLocks noGrp="1"/>
          </p:cNvSpPr>
          <p:nvPr>
            <p:ph type="body" idx="2"/>
          </p:nvPr>
        </p:nvSpPr>
        <p:spPr>
          <a:xfrm>
            <a:off x="231400" y="4491275"/>
            <a:ext cx="8304000" cy="513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>
                <a:solidFill>
                  <a:srgbClr val="FFFFFF"/>
                </a:solidFill>
              </a:rPr>
              <a:t>github.com/ryanbaxendale/thunderstruck-demo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Real-time File Processing</a:t>
            </a:r>
          </a:p>
        </p:txBody>
      </p:sp>
      <p:pic>
        <p:nvPicPr>
          <p:cNvPr id="96" name="Shape 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0714" y="1532200"/>
            <a:ext cx="6762575" cy="2697149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Shape 97"/>
          <p:cNvSpPr txBox="1"/>
          <p:nvPr/>
        </p:nvSpPr>
        <p:spPr>
          <a:xfrm>
            <a:off x="7439700" y="4845900"/>
            <a:ext cx="1704300" cy="297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800"/>
              <a:t>https://aws.amazon.com/lambda/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Scale</a:t>
            </a:r>
          </a:p>
        </p:txBody>
      </p:sp>
      <p:sp>
        <p:nvSpPr>
          <p:cNvPr id="110" name="Shape 11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https://github.com/airbnb/streamalert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i="1"/>
              <a:t>StreamAlert</a:t>
            </a:r>
            <a:r>
              <a:rPr lang="en" i="1"/>
              <a:t> is a serverless, realtime data analysis framework which empowers you to ingest, analyze, and alert on data from any environment, using datasources and alerting logic you define.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accent5"/>
                </a:solidFill>
                <a:hlinkClick r:id="rId4"/>
              </a:rPr>
              <a:t>https://github.com/0x4D31/honeyLambda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i="1"/>
              <a:t>honeyλ</a:t>
            </a:r>
            <a:r>
              <a:rPr lang="en" i="1"/>
              <a:t> - a simple serverless application designed to create and monitor URL {honey}tokens, on top of AWS Lambda and Amazon API Gateway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accent5"/>
                </a:solidFill>
                <a:hlinkClick r:id="rId5"/>
              </a:rPr>
              <a:t>https://github.com/goadapp/goad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i="1"/>
              <a:t>Goad</a:t>
            </a:r>
            <a:r>
              <a:rPr lang="en" i="1"/>
              <a:t> is an AWS Lambda powered, highly distributed, load testing tool built in Go</a:t>
            </a:r>
          </a:p>
        </p:txBody>
      </p:sp>
      <p:sp>
        <p:nvSpPr>
          <p:cNvPr id="111" name="Shape 111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6"/>
              </a:rPr>
              <a:t>https://github.com/davbo/lambda-csp-report-uri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i="1"/>
              <a:t>Simple python application which runs on AWS Lambda and writes </a:t>
            </a:r>
            <a:r>
              <a:rPr lang="en" b="1" i="1"/>
              <a:t>CSP</a:t>
            </a:r>
            <a:r>
              <a:rPr lang="en" i="1"/>
              <a:t> reports into S3 for later processing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7"/>
              </a:rPr>
              <a:t>https://github.com/therefromhere/csp_lambda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i="1"/>
              <a:t>AWS Lambda function to store </a:t>
            </a:r>
            <a:r>
              <a:rPr lang="en" b="1" i="1"/>
              <a:t>Content Security Policy</a:t>
            </a:r>
            <a:r>
              <a:rPr lang="en" i="1"/>
              <a:t> reports in ElasticSearch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2" name="Shape 112"/>
          <p:cNvPicPr preferRelativeResize="0"/>
          <p:nvPr/>
        </p:nvPicPr>
        <p:blipFill rotWithShape="1">
          <a:blip r:embed="rId8">
            <a:alphaModFix/>
          </a:blip>
          <a:srcRect l="38898" t="11842" r="38569" b="10853"/>
          <a:stretch/>
        </p:blipFill>
        <p:spPr>
          <a:xfrm>
            <a:off x="4492575" y="3199575"/>
            <a:ext cx="798276" cy="13692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Shape 11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604225" y="3447672"/>
            <a:ext cx="1791225" cy="49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Shape 11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708825" y="3250669"/>
            <a:ext cx="798275" cy="13182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Shape 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6350" y="1991599"/>
            <a:ext cx="6441848" cy="3105374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Shape 120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Automate</a:t>
            </a:r>
          </a:p>
        </p:txBody>
      </p:sp>
      <p:sp>
        <p:nvSpPr>
          <p:cNvPr id="121" name="Shape 121"/>
          <p:cNvSpPr txBox="1">
            <a:spLocks noGrp="1"/>
          </p:cNvSpPr>
          <p:nvPr>
            <p:ph type="body" idx="1"/>
          </p:nvPr>
        </p:nvSpPr>
        <p:spPr>
          <a:xfrm>
            <a:off x="311700" y="926900"/>
            <a:ext cx="3885000" cy="3510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accent5"/>
                </a:solidFill>
                <a:hlinkClick r:id="rId4"/>
              </a:rPr>
              <a:t>https://github.com/marekq/aws-lambda-firewall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i="1"/>
              <a:t>Create </a:t>
            </a:r>
            <a:r>
              <a:rPr lang="en" b="1" i="1"/>
              <a:t>temporary security groups on your EC2 instances</a:t>
            </a:r>
            <a:r>
              <a:rPr lang="en" i="1"/>
              <a:t> through a simple API call. In addition, audit your security groups easily by the use of automated reports written to S3.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accent5"/>
                </a:solidFill>
                <a:hlinkClick r:id="rId5"/>
              </a:rPr>
              <a:t>https://github.com/ilijamt/lambda_security_group_manager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i="1"/>
              <a:t>Auto </a:t>
            </a:r>
            <a:r>
              <a:rPr lang="en" b="1" i="1"/>
              <a:t>managing your AWS security groups</a:t>
            </a:r>
            <a:r>
              <a:rPr lang="en" i="1"/>
              <a:t> with Lambda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Shape 122"/>
          <p:cNvSpPr txBox="1">
            <a:spLocks noGrp="1"/>
          </p:cNvSpPr>
          <p:nvPr>
            <p:ph type="body" idx="1"/>
          </p:nvPr>
        </p:nvSpPr>
        <p:spPr>
          <a:xfrm>
            <a:off x="4607575" y="926900"/>
            <a:ext cx="4412100" cy="1064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6"/>
              </a:rPr>
              <a:t>https://github.com/johnmccuk/cloudflare-ip-security-group-update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i="1"/>
              <a:t>Lambda function to retrieve </a:t>
            </a:r>
            <a:r>
              <a:rPr lang="en" b="1" i="1"/>
              <a:t>Cloudflare's IP address</a:t>
            </a:r>
            <a:r>
              <a:rPr lang="en" i="1"/>
              <a:t> list and update the specified security group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Shape 1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38631" y="1000074"/>
            <a:ext cx="5937519" cy="3915224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Shape 1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AWS WAF Automation</a:t>
            </a:r>
          </a:p>
        </p:txBody>
      </p:sp>
      <p:sp>
        <p:nvSpPr>
          <p:cNvPr id="129" name="Shape 129"/>
          <p:cNvSpPr txBox="1">
            <a:spLocks noGrp="1"/>
          </p:cNvSpPr>
          <p:nvPr>
            <p:ph type="body" idx="1"/>
          </p:nvPr>
        </p:nvSpPr>
        <p:spPr>
          <a:xfrm>
            <a:off x="311700" y="1217100"/>
            <a:ext cx="2826900" cy="37539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https://aws.amazon.com/answers/security/aws-waf-security-automations/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Parse application logs and trigger WAF rules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Honeypot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 parsing (db scraping)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third party IP reputation lists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7392</TotalTime>
  <Words>1964</Words>
  <Application>Microsoft Office PowerPoint</Application>
  <PresentationFormat>On-screen Show (16:9)</PresentationFormat>
  <Paragraphs>554</Paragraphs>
  <Slides>50</Slides>
  <Notes>50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6" baseType="lpstr">
      <vt:lpstr>Wingdings</vt:lpstr>
      <vt:lpstr>Proxima Nova</vt:lpstr>
      <vt:lpstr>Arial</vt:lpstr>
      <vt:lpstr>Consolas</vt:lpstr>
      <vt:lpstr>Courier New</vt:lpstr>
      <vt:lpstr>spearmint</vt:lpstr>
      <vt:lpstr>Microservices and FaaS for Offensive Security</vt:lpstr>
      <vt:lpstr>$ whoami</vt:lpstr>
      <vt:lpstr>AWS Lambda</vt:lpstr>
      <vt:lpstr>Servers are dead...</vt:lpstr>
      <vt:lpstr>The stack</vt:lpstr>
      <vt:lpstr>Real-time File Processing</vt:lpstr>
      <vt:lpstr>Scale</vt:lpstr>
      <vt:lpstr>Automate</vt:lpstr>
      <vt:lpstr>AWS WAF Automation</vt:lpstr>
      <vt:lpstr>Hello World from the Serverless cloud</vt:lpstr>
      <vt:lpstr>PowerPoint Presentation</vt:lpstr>
      <vt:lpstr>Hello World on Google Cloud Functions (1/4)</vt:lpstr>
      <vt:lpstr>Hello World on Google Cloud Functions (2/4)</vt:lpstr>
      <vt:lpstr>Hello World on Google Cloud Functions (3/4)</vt:lpstr>
      <vt:lpstr>Hello World on Google Cloud Functions (4/4)</vt:lpstr>
      <vt:lpstr>PowerPoint Presentation</vt:lpstr>
      <vt:lpstr>Hello World on IBM OpenWhisk (1/2)</vt:lpstr>
      <vt:lpstr>Hello World on IBM OpenWhisk (2/2)</vt:lpstr>
      <vt:lpstr>PowerPoint Presentation</vt:lpstr>
      <vt:lpstr>Hello World on Play with Docker</vt:lpstr>
      <vt:lpstr>PowerPoint Presentation</vt:lpstr>
      <vt:lpstr>Cost</vt:lpstr>
      <vt:lpstr>FaaS support by region</vt:lpstr>
      <vt:lpstr>Overview</vt:lpstr>
      <vt:lpstr>Advantages</vt:lpstr>
      <vt:lpstr>Project Thunderstruck  Finding use cases for FaaS in offensive security</vt:lpstr>
      <vt:lpstr>Project Thunderstruck</vt:lpstr>
      <vt:lpstr>Searching in IPv6 NOERROR but keep looking</vt:lpstr>
      <vt:lpstr>Past work</vt:lpstr>
      <vt:lpstr>Standard-Compliant Nameservers (DNS)</vt:lpstr>
      <vt:lpstr>Let’s dig over here</vt:lpstr>
      <vt:lpstr>Super Computer</vt:lpstr>
      <vt:lpstr>Results and Limitations</vt:lpstr>
      <vt:lpstr>Seeding</vt:lpstr>
      <vt:lpstr>Scale to Fail</vt:lpstr>
      <vt:lpstr>The Plan</vt:lpstr>
      <vt:lpstr>Architecture</vt:lpstr>
      <vt:lpstr>Start the workers!</vt:lpstr>
      <vt:lpstr>Learning to scale</vt:lpstr>
      <vt:lpstr>Improvements</vt:lpstr>
      <vt:lpstr>PowerPoint Presentation</vt:lpstr>
      <vt:lpstr>KVM</vt:lpstr>
      <vt:lpstr>Gov</vt:lpstr>
      <vt:lpstr>Infrastructure</vt:lpstr>
      <vt:lpstr>Quantum Computing</vt:lpstr>
      <vt:lpstr>Summary</vt:lpstr>
      <vt:lpstr>Further work</vt:lpstr>
      <vt:lpstr>Interesting talks</vt:lpstr>
      <vt:lpstr>Going further 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Microservices and FaaS for Offensive Security</dc:title>
  <dc:creator>ryan</dc:creator>
  <cp:lastModifiedBy>Ryan Baxendale</cp:lastModifiedBy>
  <cp:revision>112</cp:revision>
  <dcterms:modified xsi:type="dcterms:W3CDTF">2017-08-27T03:56:29Z</dcterms:modified>
</cp:coreProperties>
</file>